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6" r:id="rId1"/>
  </p:sldMasterIdLst>
  <p:notesMasterIdLst>
    <p:notesMasterId r:id="rId23"/>
  </p:notesMasterIdLst>
  <p:sldIdLst>
    <p:sldId id="344" r:id="rId2"/>
    <p:sldId id="323" r:id="rId3"/>
    <p:sldId id="345" r:id="rId4"/>
    <p:sldId id="346" r:id="rId5"/>
    <p:sldId id="347" r:id="rId6"/>
    <p:sldId id="349" r:id="rId7"/>
    <p:sldId id="348" r:id="rId8"/>
    <p:sldId id="350" r:id="rId9"/>
    <p:sldId id="352" r:id="rId10"/>
    <p:sldId id="351" r:id="rId11"/>
    <p:sldId id="354" r:id="rId12"/>
    <p:sldId id="355" r:id="rId13"/>
    <p:sldId id="358" r:id="rId14"/>
    <p:sldId id="356" r:id="rId15"/>
    <p:sldId id="359" r:id="rId16"/>
    <p:sldId id="360" r:id="rId17"/>
    <p:sldId id="357" r:id="rId18"/>
    <p:sldId id="363" r:id="rId19"/>
    <p:sldId id="361" r:id="rId20"/>
    <p:sldId id="362" r:id="rId21"/>
    <p:sldId id="353" r:id="rId22"/>
  </p:sldIdLst>
  <p:sldSz cx="9144000" cy="6858000" type="screen4x3"/>
  <p:notesSz cx="6858000" cy="9144000"/>
  <p:defaultTextStyle>
    <a:lvl1pPr marL="40639" marR="40639">
      <a:defRPr sz="2400">
        <a:uFill>
          <a:solidFill/>
        </a:uFill>
        <a:latin typeface="+mn-lt"/>
        <a:ea typeface="+mn-ea"/>
        <a:cs typeface="+mn-cs"/>
        <a:sym typeface="Gill Sans"/>
      </a:defRPr>
    </a:lvl1pPr>
    <a:lvl2pPr marL="40639" marR="40639" indent="342900">
      <a:defRPr sz="2400">
        <a:uFill>
          <a:solidFill/>
        </a:uFill>
        <a:latin typeface="+mn-lt"/>
        <a:ea typeface="+mn-ea"/>
        <a:cs typeface="+mn-cs"/>
        <a:sym typeface="Gill Sans"/>
      </a:defRPr>
    </a:lvl2pPr>
    <a:lvl3pPr marL="40639" marR="40639" indent="685800">
      <a:defRPr sz="2400">
        <a:uFill>
          <a:solidFill/>
        </a:uFill>
        <a:latin typeface="+mn-lt"/>
        <a:ea typeface="+mn-ea"/>
        <a:cs typeface="+mn-cs"/>
        <a:sym typeface="Gill Sans"/>
      </a:defRPr>
    </a:lvl3pPr>
    <a:lvl4pPr marL="40639" marR="40639" indent="1028700">
      <a:defRPr sz="2400">
        <a:uFill>
          <a:solidFill/>
        </a:uFill>
        <a:latin typeface="+mn-lt"/>
        <a:ea typeface="+mn-ea"/>
        <a:cs typeface="+mn-cs"/>
        <a:sym typeface="Gill Sans"/>
      </a:defRPr>
    </a:lvl4pPr>
    <a:lvl5pPr marL="40639" marR="40639" indent="1371600">
      <a:defRPr sz="2400">
        <a:uFill>
          <a:solidFill/>
        </a:uFill>
        <a:latin typeface="+mn-lt"/>
        <a:ea typeface="+mn-ea"/>
        <a:cs typeface="+mn-cs"/>
        <a:sym typeface="Gill Sans"/>
      </a:defRPr>
    </a:lvl5pPr>
    <a:lvl6pPr marL="40639" marR="40639" indent="1714500">
      <a:defRPr sz="2400">
        <a:uFill>
          <a:solidFill/>
        </a:uFill>
        <a:latin typeface="+mn-lt"/>
        <a:ea typeface="+mn-ea"/>
        <a:cs typeface="+mn-cs"/>
        <a:sym typeface="Gill Sans"/>
      </a:defRPr>
    </a:lvl6pPr>
    <a:lvl7pPr marL="40639" marR="40639" indent="2057400">
      <a:defRPr sz="2400">
        <a:uFill>
          <a:solidFill/>
        </a:uFill>
        <a:latin typeface="+mn-lt"/>
        <a:ea typeface="+mn-ea"/>
        <a:cs typeface="+mn-cs"/>
        <a:sym typeface="Gill Sans"/>
      </a:defRPr>
    </a:lvl7pPr>
    <a:lvl8pPr marL="40639" marR="40639" indent="2400300">
      <a:defRPr sz="2400">
        <a:uFill>
          <a:solidFill/>
        </a:uFill>
        <a:latin typeface="+mn-lt"/>
        <a:ea typeface="+mn-ea"/>
        <a:cs typeface="+mn-cs"/>
        <a:sym typeface="Gill Sans"/>
      </a:defRPr>
    </a:lvl8pPr>
    <a:lvl9pPr marL="40639" marR="40639" indent="2743200">
      <a:defRPr sz="2400">
        <a:uFill>
          <a:solidFill/>
        </a:uFill>
        <a:latin typeface="+mn-lt"/>
        <a:ea typeface="+mn-ea"/>
        <a:cs typeface="+mn-cs"/>
        <a:sym typeface="Gill San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 s" initials="" lastIdx="5" clrIdx="0"/>
  <p:cmAuthor id="2" name="Adam Smith" initials="ADS" lastIdx="1" clrIdx="1">
    <p:extLst/>
  </p:cmAuthor>
  <p:cmAuthor id="3" name="Adam Smith" initials="ADS [2]" lastIdx="1" clrIdx="2">
    <p:extLst/>
  </p:cmAuthor>
  <p:cmAuthor id="4" name="Adam Smith" initials="ADS [3]" lastIdx="1" clrIdx="3">
    <p:extLst/>
  </p:cmAuthor>
  <p:cmAuthor id="5" name="asmith" initials="a" lastIdx="2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FFAF"/>
    <a:srgbClr val="FFFF99"/>
    <a:srgbClr val="E5E0DE"/>
    <a:srgbClr val="FF7C80"/>
    <a:srgbClr val="5DBD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8F44A2F1-9E1F-4B54-A3A2-5F16C0AD49E2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FF1F3"/>
          </a:solidFill>
        </a:fill>
      </a:tcStyle>
    </a:band2H>
    <a:firstCo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28575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firstCol>
    <a:lastRow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28575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lastRow>
    <a:firstRow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8575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firstRow>
  </a:tblStyle>
  <a:tblStyle styleId="{C7B018BB-80A7-4F77-B60F-C8B233D01FF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00882B"/>
          </a:solidFill>
        </a:fill>
      </a:tcStyle>
    </a:firstRow>
  </a:tblStyle>
  <a:tblStyle styleId="{EEE7283C-3CF3-47DC-8721-378D4A62B22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4C3C2611-4C71-4FC5-86AE-919BDF0F9419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7116"/>
    <p:restoredTop sz="82830"/>
  </p:normalViewPr>
  <p:slideViewPr>
    <p:cSldViewPr snapToGrid="0" showGuides="1">
      <p:cViewPr varScale="1">
        <p:scale>
          <a:sx n="104" d="100"/>
          <a:sy n="104" d="100"/>
        </p:scale>
        <p:origin x="344" y="19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90" d="100"/>
        <a:sy n="9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38" name="Shape 38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2727187183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>
      <a:defRPr sz="1600">
        <a:latin typeface="Lucida Grande"/>
        <a:ea typeface="Lucida Grande"/>
        <a:cs typeface="Lucida Grande"/>
        <a:sym typeface="Lucida Grande"/>
      </a:defRPr>
    </a:lvl1pPr>
    <a:lvl2pPr indent="228600" defTabSz="457200">
      <a:defRPr sz="1600">
        <a:latin typeface="Lucida Grande"/>
        <a:ea typeface="Lucida Grande"/>
        <a:cs typeface="Lucida Grande"/>
        <a:sym typeface="Lucida Grande"/>
      </a:defRPr>
    </a:lvl2pPr>
    <a:lvl3pPr indent="457200" defTabSz="457200">
      <a:defRPr sz="1600">
        <a:latin typeface="Lucida Grande"/>
        <a:ea typeface="Lucida Grande"/>
        <a:cs typeface="Lucida Grande"/>
        <a:sym typeface="Lucida Grande"/>
      </a:defRPr>
    </a:lvl3pPr>
    <a:lvl4pPr indent="685800" defTabSz="457200">
      <a:defRPr sz="1600">
        <a:latin typeface="Lucida Grande"/>
        <a:ea typeface="Lucida Grande"/>
        <a:cs typeface="Lucida Grande"/>
        <a:sym typeface="Lucida Grande"/>
      </a:defRPr>
    </a:lvl4pPr>
    <a:lvl5pPr indent="914400" defTabSz="457200">
      <a:defRPr sz="1600">
        <a:latin typeface="Lucida Grande"/>
        <a:ea typeface="Lucida Grande"/>
        <a:cs typeface="Lucida Grande"/>
        <a:sym typeface="Lucida Grande"/>
      </a:defRPr>
    </a:lvl5pPr>
    <a:lvl6pPr indent="1143000" defTabSz="457200">
      <a:defRPr sz="1600">
        <a:latin typeface="Lucida Grande"/>
        <a:ea typeface="Lucida Grande"/>
        <a:cs typeface="Lucida Grande"/>
        <a:sym typeface="Lucida Grande"/>
      </a:defRPr>
    </a:lvl6pPr>
    <a:lvl7pPr indent="1371600" defTabSz="457200">
      <a:defRPr sz="1600">
        <a:latin typeface="Lucida Grande"/>
        <a:ea typeface="Lucida Grande"/>
        <a:cs typeface="Lucida Grande"/>
        <a:sym typeface="Lucida Grande"/>
      </a:defRPr>
    </a:lvl7pPr>
    <a:lvl8pPr indent="1600200" defTabSz="457200">
      <a:defRPr sz="1600">
        <a:latin typeface="Lucida Grande"/>
        <a:ea typeface="Lucida Grande"/>
        <a:cs typeface="Lucida Grande"/>
        <a:sym typeface="Lucida Grande"/>
      </a:defRPr>
    </a:lvl8pPr>
    <a:lvl9pPr indent="1828800" defTabSz="457200">
      <a:defRPr sz="1600">
        <a:latin typeface="Lucida Grande"/>
        <a:ea typeface="Lucida Grande"/>
        <a:cs typeface="Lucida Grande"/>
        <a:sym typeface="Lucida Grand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6820" y="8832063"/>
            <a:ext cx="2971181" cy="465945"/>
          </a:xfrm>
          <a:prstGeom prst="rect">
            <a:avLst/>
          </a:prstGeom>
          <a:ln/>
        </p:spPr>
        <p:txBody>
          <a:bodyPr/>
          <a:lstStyle/>
          <a:p>
            <a:fld id="{91DDA825-64DB-4590-9344-06C1AB1E7F1A}" type="slidenum">
              <a:rPr lang="en-US">
                <a:solidFill>
                  <a:srgbClr val="000000"/>
                </a:solidFill>
              </a:rPr>
              <a:pPr/>
              <a:t>1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12838" y="701675"/>
            <a:ext cx="4632325" cy="3475038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50000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88883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AECDFA26-EE40-4E23-91C0-5D38B2ACBDF7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7"/>
          <p:cNvSpPr>
            <a:spLocks noChangeArrowheads="1"/>
          </p:cNvSpPr>
          <p:nvPr userDrawn="1"/>
        </p:nvSpPr>
        <p:spPr bwMode="auto">
          <a:xfrm>
            <a:off x="228600" y="3698707"/>
            <a:ext cx="8631044" cy="89235"/>
          </a:xfrm>
          <a:prstGeom prst="rect">
            <a:avLst/>
          </a:prstGeom>
          <a:gradFill rotWithShape="0">
            <a:gsLst>
              <a:gs pos="0">
                <a:srgbClr val="0000FF"/>
              </a:gs>
              <a:gs pos="100000">
                <a:srgbClr val="0000FF">
                  <a:gamma/>
                  <a:tint val="60000"/>
                  <a:invGamma/>
                </a:srgbClr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algn="l" rtl="0" fontAlgn="base">
              <a:spcBef>
                <a:spcPct val="0"/>
              </a:spcBef>
              <a:spcAft>
                <a:spcPct val="0"/>
              </a:spcAft>
            </a:pPr>
            <a:endParaRPr lang="en-US" sz="2000" i="1" kern="1200">
              <a:solidFill>
                <a:srgbClr val="000000"/>
              </a:solidFill>
              <a:uFillTx/>
              <a:latin typeface="Times New Roman" pitchFamily="18" charset="0"/>
            </a:endParaRPr>
          </a:p>
        </p:txBody>
      </p:sp>
      <p:cxnSp>
        <p:nvCxnSpPr>
          <p:cNvPr id="10" name="Straight Connector 9"/>
          <p:cNvCxnSpPr/>
          <p:nvPr userDrawn="1"/>
        </p:nvCxnSpPr>
        <p:spPr bwMode="auto">
          <a:xfrm>
            <a:off x="228600" y="817419"/>
            <a:ext cx="8631044" cy="0"/>
          </a:xfrm>
          <a:prstGeom prst="line">
            <a:avLst/>
          </a:prstGeom>
          <a:solidFill>
            <a:schemeClr val="accent1"/>
          </a:solidFill>
          <a:ln w="101600" cap="flat" cmpd="sng" algn="ctr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</p:spTree>
    <p:extLst>
      <p:ext uri="{BB962C8B-B14F-4D97-AF65-F5344CB8AC3E}">
        <p14:creationId xmlns:p14="http://schemas.microsoft.com/office/powerpoint/2010/main" val="11291950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356" y="897467"/>
            <a:ext cx="8575288" cy="5674021"/>
          </a:xfrm>
        </p:spPr>
        <p:txBody>
          <a:bodyPr/>
          <a:lstStyle>
            <a:lvl1pPr>
              <a:defRPr sz="2800">
                <a:latin typeface="Gill Sans MT" panose="020B0502020104020203" pitchFamily="34" charset="0"/>
              </a:defRPr>
            </a:lvl1pPr>
            <a:lvl2pPr>
              <a:defRPr sz="2400">
                <a:solidFill>
                  <a:schemeClr val="bg2">
                    <a:lumMod val="50000"/>
                  </a:schemeClr>
                </a:solidFill>
                <a:latin typeface="Gill Sans MT" panose="020B0502020104020203" pitchFamily="34" charset="0"/>
              </a:defRPr>
            </a:lvl2pPr>
            <a:lvl3pPr>
              <a:defRPr sz="2000">
                <a:solidFill>
                  <a:schemeClr val="bg2">
                    <a:lumMod val="50000"/>
                  </a:schemeClr>
                </a:solidFill>
                <a:latin typeface="Gill Sans MT" panose="020B0502020104020203" pitchFamily="34" charset="0"/>
              </a:defRPr>
            </a:lvl3pPr>
            <a:lvl4pPr>
              <a:defRPr sz="1800">
                <a:solidFill>
                  <a:schemeClr val="bg2">
                    <a:lumMod val="50000"/>
                  </a:schemeClr>
                </a:solidFill>
                <a:latin typeface="Gill Sans MT" panose="020B0502020104020203" pitchFamily="34" charset="0"/>
              </a:defRPr>
            </a:lvl4pPr>
            <a:lvl5pPr>
              <a:defRPr sz="1800">
                <a:solidFill>
                  <a:schemeClr val="bg2">
                    <a:lumMod val="50000"/>
                  </a:schemeClr>
                </a:solidFill>
                <a:latin typeface="Gill Sans MT" panose="020B05020201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0" y="6571488"/>
            <a:ext cx="1905000" cy="286512"/>
          </a:xfrm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FF308B7C-4F2A-4ED2-93F3-224C3EC9CBD5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2401824" y="6571488"/>
            <a:ext cx="4645152" cy="286512"/>
          </a:xfrm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87553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gradFill>
          <a:gsLst>
            <a:gs pos="0">
              <a:srgbClr val="FFFFFF"/>
            </a:gs>
            <a:gs pos="100000">
              <a:srgbClr val="5DBDFF"/>
            </a:gs>
          </a:gsLst>
          <a:lin ang="2339999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356" y="897467"/>
            <a:ext cx="8575288" cy="5674021"/>
          </a:xfrm>
        </p:spPr>
        <p:txBody>
          <a:bodyPr/>
          <a:lstStyle>
            <a:lvl1pPr>
              <a:defRPr sz="2800">
                <a:latin typeface="Gill Sans MT" panose="020B0502020104020203" pitchFamily="34" charset="0"/>
              </a:defRPr>
            </a:lvl1pPr>
            <a:lvl2pPr>
              <a:defRPr sz="2400">
                <a:solidFill>
                  <a:schemeClr val="bg2">
                    <a:lumMod val="50000"/>
                  </a:schemeClr>
                </a:solidFill>
                <a:latin typeface="Gill Sans MT" panose="020B0502020104020203" pitchFamily="34" charset="0"/>
              </a:defRPr>
            </a:lvl2pPr>
            <a:lvl3pPr>
              <a:defRPr sz="2000">
                <a:solidFill>
                  <a:schemeClr val="bg2">
                    <a:lumMod val="50000"/>
                  </a:schemeClr>
                </a:solidFill>
                <a:latin typeface="Gill Sans MT" panose="020B0502020104020203" pitchFamily="34" charset="0"/>
              </a:defRPr>
            </a:lvl3pPr>
            <a:lvl4pPr>
              <a:defRPr sz="1800">
                <a:solidFill>
                  <a:schemeClr val="bg2">
                    <a:lumMod val="50000"/>
                  </a:schemeClr>
                </a:solidFill>
                <a:latin typeface="Gill Sans MT" panose="020B0502020104020203" pitchFamily="34" charset="0"/>
              </a:defRPr>
            </a:lvl4pPr>
            <a:lvl5pPr>
              <a:defRPr sz="1800">
                <a:solidFill>
                  <a:schemeClr val="bg2">
                    <a:lumMod val="50000"/>
                  </a:schemeClr>
                </a:solidFill>
                <a:latin typeface="Gill Sans MT" panose="020B05020201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0" y="6571488"/>
            <a:ext cx="1905000" cy="286512"/>
          </a:xfrm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FF308B7C-4F2A-4ED2-93F3-224C3EC9CBD5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2401824" y="6571488"/>
            <a:ext cx="4645152" cy="286512"/>
          </a:xfrm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05413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84356" y="1143000"/>
            <a:ext cx="4214266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00223" y="1143000"/>
            <a:ext cx="4315178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11085B76-922F-4163-8F7D-8729CEB91BE3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1410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02BF35D-5C64-4545-8062-7EEE0D4ACC2D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39206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C0B8B402-388F-4A69-B2D4-383B00E31120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07570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26E61F6B-F0D5-49F2-81F7-25DAD0206819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20812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84356" y="44617"/>
            <a:ext cx="8575288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84356" y="869820"/>
            <a:ext cx="8575288" cy="57707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0" y="6640550"/>
            <a:ext cx="1396538" cy="2174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lvl1pPr eaLnBrk="0" hangingPunct="0">
              <a:defRPr sz="1200" i="0">
                <a:latin typeface="+mj-lt"/>
              </a:defRPr>
            </a:lvl1pPr>
          </a:lstStyle>
          <a:p>
            <a:pPr marL="0" marR="0"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uFillTx/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412480" y="6640550"/>
            <a:ext cx="731520" cy="21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r" eaLnBrk="0" hangingPunct="0">
              <a:defRPr sz="1000" i="0"/>
            </a:lvl1pPr>
          </a:lstStyle>
          <a:p>
            <a:pPr marL="0" marR="0" rtl="0" fontAlgn="base">
              <a:spcBef>
                <a:spcPct val="0"/>
              </a:spcBef>
              <a:spcAft>
                <a:spcPct val="0"/>
              </a:spcAft>
            </a:pPr>
            <a:fld id="{1F9D50EC-1151-42C4-A977-031E5FCF6A14}" type="slidenum">
              <a:rPr lang="en-US" kern="1200" smtClean="0">
                <a:solidFill>
                  <a:srgbClr val="000000"/>
                </a:solidFill>
                <a:uFillTx/>
                <a:latin typeface="Times New Roman" pitchFamily="18" charset="0"/>
              </a:rPr>
              <a:pPr marL="0" marR="0" rtl="0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kern="1200">
              <a:solidFill>
                <a:srgbClr val="000000"/>
              </a:solidFill>
              <a:uFillTx/>
              <a:latin typeface="Times New Roman" pitchFamily="18" charset="0"/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196222" y="6640550"/>
            <a:ext cx="4910051" cy="2174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ctr" eaLnBrk="0" hangingPunct="0">
              <a:defRPr sz="1200" i="0">
                <a:latin typeface="+mj-lt"/>
              </a:defRPr>
            </a:lvl1pPr>
          </a:lstStyle>
          <a:p>
            <a:pPr marL="0" marR="0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uFillTx/>
            </a:endParaRPr>
          </a:p>
        </p:txBody>
      </p:sp>
      <p:sp>
        <p:nvSpPr>
          <p:cNvPr id="1031" name="Rectangle 7"/>
          <p:cNvSpPr>
            <a:spLocks noChangeArrowheads="1"/>
          </p:cNvSpPr>
          <p:nvPr/>
        </p:nvSpPr>
        <p:spPr bwMode="auto">
          <a:xfrm>
            <a:off x="228600" y="780585"/>
            <a:ext cx="8631044" cy="89235"/>
          </a:xfrm>
          <a:prstGeom prst="rect">
            <a:avLst/>
          </a:prstGeom>
          <a:gradFill rotWithShape="0">
            <a:gsLst>
              <a:gs pos="0">
                <a:srgbClr val="0000FF"/>
              </a:gs>
              <a:gs pos="100000">
                <a:srgbClr val="0000FF">
                  <a:gamma/>
                  <a:tint val="60000"/>
                  <a:invGamma/>
                </a:srgbClr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algn="l" rtl="0" fontAlgn="base">
              <a:spcBef>
                <a:spcPct val="0"/>
              </a:spcBef>
              <a:spcAft>
                <a:spcPct val="0"/>
              </a:spcAft>
            </a:pPr>
            <a:endParaRPr lang="en-US" sz="2000" i="1" kern="1200">
              <a:solidFill>
                <a:srgbClr val="000000"/>
              </a:solidFill>
              <a:uFillTx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54664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70" r:id="rId3"/>
    <p:sldLayoutId id="2147483660" r:id="rId4"/>
    <p:sldLayoutId id="2147483662" r:id="rId5"/>
    <p:sldLayoutId id="2147483663" r:id="rId6"/>
    <p:sldLayoutId id="2147483666" r:id="rId7"/>
  </p:sldLayoutIdLst>
  <p:hf hdr="0" ftr="0" dt="0"/>
  <p:txStyles>
    <p:titleStyle>
      <a:lvl1pPr algn="l" rtl="0" fontAlgn="base">
        <a:spcBef>
          <a:spcPct val="0"/>
        </a:spcBef>
        <a:spcAft>
          <a:spcPct val="0"/>
        </a:spcAft>
        <a:defRPr sz="3600" b="1" i="1">
          <a:solidFill>
            <a:schemeClr val="tx2"/>
          </a:solidFill>
          <a:latin typeface="Times New Roman" panose="02020603050405020304" pitchFamily="18" charset="0"/>
          <a:ea typeface="+mj-ea"/>
          <a:cs typeface="Times New Roman" panose="02020603050405020304" pitchFamily="18" charset="0"/>
        </a:defRPr>
      </a:lvl1pPr>
      <a:lvl2pPr algn="l" rtl="0" fontAlgn="base">
        <a:spcBef>
          <a:spcPct val="0"/>
        </a:spcBef>
        <a:spcAft>
          <a:spcPct val="0"/>
        </a:spcAft>
        <a:defRPr sz="3200" b="1" i="1">
          <a:solidFill>
            <a:schemeClr val="tx2"/>
          </a:solidFill>
          <a:latin typeface="Times New Roman" pitchFamily="18" charset="0"/>
        </a:defRPr>
      </a:lvl2pPr>
      <a:lvl3pPr algn="l" rtl="0" fontAlgn="base">
        <a:spcBef>
          <a:spcPct val="0"/>
        </a:spcBef>
        <a:spcAft>
          <a:spcPct val="0"/>
        </a:spcAft>
        <a:defRPr sz="3200" b="1" i="1">
          <a:solidFill>
            <a:schemeClr val="tx2"/>
          </a:solidFill>
          <a:latin typeface="Times New Roman" pitchFamily="18" charset="0"/>
        </a:defRPr>
      </a:lvl3pPr>
      <a:lvl4pPr algn="l" rtl="0" fontAlgn="base">
        <a:spcBef>
          <a:spcPct val="0"/>
        </a:spcBef>
        <a:spcAft>
          <a:spcPct val="0"/>
        </a:spcAft>
        <a:defRPr sz="3200" b="1" i="1">
          <a:solidFill>
            <a:schemeClr val="tx2"/>
          </a:solidFill>
          <a:latin typeface="Times New Roman" pitchFamily="18" charset="0"/>
        </a:defRPr>
      </a:lvl4pPr>
      <a:lvl5pPr algn="l" rtl="0" fontAlgn="base">
        <a:spcBef>
          <a:spcPct val="0"/>
        </a:spcBef>
        <a:spcAft>
          <a:spcPct val="0"/>
        </a:spcAft>
        <a:defRPr sz="3200" b="1" i="1">
          <a:solidFill>
            <a:schemeClr val="tx2"/>
          </a:solidFill>
          <a:latin typeface="Times New Roman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 b="1" i="1">
          <a:solidFill>
            <a:schemeClr val="tx2"/>
          </a:solidFill>
          <a:latin typeface="Times New Roman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 b="1" i="1">
          <a:solidFill>
            <a:schemeClr val="tx2"/>
          </a:solidFill>
          <a:latin typeface="Times New Roman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 b="1" i="1">
          <a:solidFill>
            <a:schemeClr val="tx2"/>
          </a:solidFill>
          <a:latin typeface="Times New Roman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 b="1" i="1">
          <a:solidFill>
            <a:schemeClr val="tx2"/>
          </a:solidFill>
          <a:latin typeface="Times New Roman" pitchFamily="18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rgbClr val="C00000"/>
        </a:buClr>
        <a:buSzPct val="120000"/>
        <a:buChar char="•"/>
        <a:defRPr sz="2800">
          <a:solidFill>
            <a:schemeClr val="tx1"/>
          </a:solidFill>
          <a:latin typeface="+mj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Wingdings" panose="05000000000000000000" pitchFamily="2" charset="2"/>
        <a:buChar char="Ø"/>
        <a:defRPr sz="2400">
          <a:solidFill>
            <a:schemeClr val="tx1"/>
          </a:solidFill>
          <a:latin typeface="+mj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j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1800">
          <a:solidFill>
            <a:schemeClr val="tx1"/>
          </a:solidFill>
          <a:latin typeface="+mj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•"/>
        <a:defRPr sz="1800">
          <a:solidFill>
            <a:schemeClr val="tx1"/>
          </a:solidFill>
          <a:latin typeface="+mj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eeplearning.net/tutorial/mlp.html" TargetMode="External"/><Relationship Id="rId2" Type="http://schemas.openxmlformats.org/officeDocument/2006/relationships/hyperlink" Target="http://cs231n.github.io/neural-networks-1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layground.tensorflow.org/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jpeg"/><Relationship Id="rId7" Type="http://schemas.openxmlformats.org/officeDocument/2006/relationships/image" Target="../media/image24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e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6.tif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jpeg"/><Relationship Id="rId7" Type="http://schemas.openxmlformats.org/officeDocument/2006/relationships/image" Target="../media/image24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e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6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Rectangle 4"/>
          <p:cNvSpPr>
            <a:spLocks noChangeArrowheads="1"/>
          </p:cNvSpPr>
          <p:nvPr/>
        </p:nvSpPr>
        <p:spPr bwMode="auto">
          <a:xfrm>
            <a:off x="95977" y="617162"/>
            <a:ext cx="8839200" cy="7620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algn="l" rtl="0" fontAlgn="base">
              <a:spcBef>
                <a:spcPct val="0"/>
              </a:spcBef>
              <a:spcAft>
                <a:spcPct val="0"/>
              </a:spcAft>
            </a:pPr>
            <a:endParaRPr lang="en-US" sz="2000" i="1" kern="1200">
              <a:solidFill>
                <a:srgbClr val="000000"/>
              </a:solidFill>
              <a:uFillTx/>
              <a:latin typeface="Times New Roman" pitchFamily="18" charset="0"/>
            </a:endParaRPr>
          </a:p>
        </p:txBody>
      </p:sp>
      <p:sp>
        <p:nvSpPr>
          <p:cNvPr id="14" name="Rectangle 6"/>
          <p:cNvSpPr>
            <a:spLocks noChangeArrowheads="1"/>
          </p:cNvSpPr>
          <p:nvPr/>
        </p:nvSpPr>
        <p:spPr bwMode="auto">
          <a:xfrm>
            <a:off x="284754" y="4132091"/>
            <a:ext cx="8600895" cy="68057"/>
          </a:xfrm>
          <a:prstGeom prst="rect">
            <a:avLst/>
          </a:prstGeom>
          <a:solidFill>
            <a:srgbClr val="C0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algn="l" rtl="0" fontAlgn="base">
              <a:spcBef>
                <a:spcPct val="0"/>
              </a:spcBef>
              <a:spcAft>
                <a:spcPct val="0"/>
              </a:spcAft>
            </a:pPr>
            <a:endParaRPr lang="en-US" sz="2000" i="1" kern="1200">
              <a:solidFill>
                <a:srgbClr val="000000"/>
              </a:solidFill>
              <a:uFillTx/>
              <a:latin typeface="Times New Roman" pitchFamily="18" charset="0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0594638"/>
              </p:ext>
            </p:extLst>
          </p:nvPr>
        </p:nvGraphicFramePr>
        <p:xfrm>
          <a:off x="4362438" y="4488872"/>
          <a:ext cx="4781561" cy="14020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47815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Adam Smith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i="0" kern="0" dirty="0">
                          <a:solidFill>
                            <a:srgbClr val="C00000"/>
                          </a:solidFill>
                          <a:latin typeface="Gill Sans MT" panose="020B0502020104020203" pitchFamily="34" charset="0"/>
                        </a:rPr>
                        <a:t>BU Computer Science</a:t>
                      </a:r>
                      <a:endParaRPr lang="en-US" sz="2400" i="0" kern="0" baseline="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i="0" kern="0" baseline="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7809" y="4538101"/>
            <a:ext cx="2493818" cy="103360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1007" y="3392354"/>
            <a:ext cx="9048022" cy="595030"/>
          </a:xfrm>
          <a:prstGeom prst="rect">
            <a:avLst/>
          </a:prstGeom>
          <a:ln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lIns="0" tIns="0" rIns="0" bIns="0" rtlCol="0" anchor="ctr">
            <a:spAutoFit/>
          </a:bodyPr>
          <a:lstStyle/>
          <a:p>
            <a:pPr algn="ctr"/>
            <a:endParaRPr lang="en-US" sz="2400" i="0" dirty="0">
              <a:uFill>
                <a:solidFill/>
              </a:uFill>
              <a:latin typeface="+mj-lt"/>
            </a:endParaRPr>
          </a:p>
        </p:txBody>
      </p:sp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84755" y="1"/>
            <a:ext cx="8600894" cy="4132090"/>
          </a:xfrm>
          <a:noFill/>
          <a:ln/>
        </p:spPr>
        <p:txBody>
          <a:bodyPr/>
          <a:lstStyle/>
          <a:p>
            <a:pPr algn="ctr" eaLnBrk="0" hangingPunct="0"/>
            <a:r>
              <a:rPr lang="en-US" sz="5400" dirty="0">
                <a:solidFill>
                  <a:schemeClr val="tx1"/>
                </a:solidFill>
              </a:rPr>
              <a:t>Lecture 17</a:t>
            </a:r>
            <a:br>
              <a:rPr lang="en-US" sz="5400" dirty="0">
                <a:solidFill>
                  <a:schemeClr val="tx1"/>
                </a:solidFill>
              </a:rPr>
            </a:br>
            <a:r>
              <a:rPr lang="en-US" sz="5400" dirty="0">
                <a:solidFill>
                  <a:schemeClr val="tx1"/>
                </a:solidFill>
              </a:rPr>
              <a:t>Neural Networks</a:t>
            </a:r>
            <a:br>
              <a:rPr lang="en-US" sz="5400" dirty="0">
                <a:solidFill>
                  <a:schemeClr val="tx1"/>
                </a:solidFill>
              </a:rPr>
            </a:br>
            <a:r>
              <a:rPr lang="en-US" sz="5400" dirty="0">
                <a:solidFill>
                  <a:schemeClr val="tx1"/>
                </a:solidFill>
              </a:rPr>
              <a:t>CS 506 &amp; EC 500</a:t>
            </a:r>
            <a:endParaRPr lang="en-US" sz="5400" b="0" i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73445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0B4F0-F4BD-0C4D-BB9A-54F18D488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Layered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9F4B50-912C-CC41-A225-F2CDE9AC8A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4356" y="3459893"/>
            <a:ext cx="8575288" cy="3076831"/>
          </a:xfrm>
        </p:spPr>
        <p:txBody>
          <a:bodyPr/>
          <a:lstStyle/>
          <a:p>
            <a:r>
              <a:rPr lang="en-US" dirty="0"/>
              <a:t>Input layer: raw “features” (maybe carefully selected)</a:t>
            </a:r>
          </a:p>
          <a:p>
            <a:r>
              <a:rPr lang="en-US" dirty="0"/>
              <a:t>Output layer: no “activation” (output linear combination)</a:t>
            </a:r>
          </a:p>
          <a:p>
            <a:r>
              <a:rPr lang="en-US" dirty="0"/>
              <a:t>Hidden neurons: nonlinear activation function</a:t>
            </a:r>
          </a:p>
          <a:p>
            <a:r>
              <a:rPr lang="en-US" dirty="0"/>
              <a:t>Not pictured here: final decision (e.g. </a:t>
            </a:r>
            <a:r>
              <a:rPr lang="en-US" dirty="0" err="1"/>
              <a:t>softmax</a:t>
            </a:r>
            <a:r>
              <a:rPr lang="en-US" dirty="0"/>
              <a:t> classifier)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542BAF-BA90-0D4F-B000-34305E36F5F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F308B7C-4F2A-4ED2-93F3-224C3EC9CBD5}" type="slidenum">
              <a:rPr lang="en-US" smtClean="0">
                <a:solidFill>
                  <a:srgbClr val="000000"/>
                </a:solidFill>
              </a:rPr>
              <a:pPr/>
              <a:t>10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4098" name="Picture 2" descr="http://cs231n.github.io/assets/nn1/neural_net.jpeg">
            <a:extLst>
              <a:ext uri="{FF2B5EF4-FFF2-40B4-BE49-F238E27FC236}">
                <a16:creationId xmlns:a16="http://schemas.microsoft.com/office/drawing/2014/main" id="{A9E5DEA4-45E5-4B42-95F3-403295B58F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256" y="959017"/>
            <a:ext cx="3081384" cy="2110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://cs231n.github.io/assets/nn1/neural_net2.jpeg">
            <a:extLst>
              <a:ext uri="{FF2B5EF4-FFF2-40B4-BE49-F238E27FC236}">
                <a16:creationId xmlns:a16="http://schemas.microsoft.com/office/drawing/2014/main" id="{8407815F-7D81-7D45-AC86-7A41DEA5F8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6389" y="959017"/>
            <a:ext cx="4303255" cy="2110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1011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0B4F0-F4BD-0C4D-BB9A-54F18D488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Layered architecture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39F4B50-912C-CC41-A225-F2CDE9AC8A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84356" y="3188043"/>
                <a:ext cx="8575288" cy="3348681"/>
              </a:xfrm>
            </p:spPr>
            <p:txBody>
              <a:bodyPr/>
              <a:lstStyle/>
              <a:p>
                <a:r>
                  <a:rPr lang="en-US" dirty="0"/>
                  <a:t>To specify a network, specify</a:t>
                </a:r>
              </a:p>
              <a:p>
                <a:pPr lvl="1"/>
                <a:r>
                  <a:rPr lang="en-US" dirty="0"/>
                  <a:t>#layers, #neurons on each layer</a:t>
                </a:r>
              </a:p>
              <a:p>
                <a:pPr lvl="1"/>
                <a:r>
                  <a:rPr lang="en-US" dirty="0"/>
                  <a:t>Activation functions for hidden neurons</a:t>
                </a:r>
              </a:p>
              <a:p>
                <a:pPr lvl="1"/>
                <a:r>
                  <a:rPr lang="en-US" dirty="0"/>
                  <a:t>Parameters: Weights and biases</a:t>
                </a:r>
              </a:p>
              <a:p>
                <a:r>
                  <a:rPr lang="en-US" dirty="0"/>
                  <a:t>Right network: </a:t>
                </a:r>
              </a:p>
              <a:p>
                <a:pPr lvl="1"/>
                <a:r>
                  <a:rPr lang="en-US" dirty="0"/>
                  <a:t>8 internal nodes,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12+16+4 + 9 = 41</m:t>
                    </m:r>
                  </m:oMath>
                </a14:m>
                <a:r>
                  <a:rPr lang="en-US" dirty="0"/>
                  <a:t> parameters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39F4B50-912C-CC41-A225-F2CDE9AC8A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84356" y="3188043"/>
                <a:ext cx="8575288" cy="3348681"/>
              </a:xfrm>
              <a:blipFill>
                <a:blip r:embed="rId2"/>
                <a:stretch>
                  <a:fillRect l="-1625" t="-3774" b="-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542BAF-BA90-0D4F-B000-34305E36F5F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F308B7C-4F2A-4ED2-93F3-224C3EC9CBD5}" type="slidenum">
              <a:rPr lang="en-US" smtClean="0">
                <a:solidFill>
                  <a:srgbClr val="000000"/>
                </a:solidFill>
              </a:rPr>
              <a:pPr/>
              <a:t>11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4098" name="Picture 2" descr="http://cs231n.github.io/assets/nn1/neural_net.jpeg">
            <a:extLst>
              <a:ext uri="{FF2B5EF4-FFF2-40B4-BE49-F238E27FC236}">
                <a16:creationId xmlns:a16="http://schemas.microsoft.com/office/drawing/2014/main" id="{A9E5DEA4-45E5-4B42-95F3-403295B58F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256" y="959017"/>
            <a:ext cx="3081384" cy="2110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://cs231n.github.io/assets/nn1/neural_net2.jpeg">
            <a:extLst>
              <a:ext uri="{FF2B5EF4-FFF2-40B4-BE49-F238E27FC236}">
                <a16:creationId xmlns:a16="http://schemas.microsoft.com/office/drawing/2014/main" id="{8407815F-7D81-7D45-AC86-7A41DEA5F8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6389" y="959017"/>
            <a:ext cx="4303255" cy="2110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0A87DDA-169B-6843-847C-064FCBB61CE5}"/>
              </a:ext>
            </a:extLst>
          </p:cNvPr>
          <p:cNvSpPr/>
          <p:nvPr/>
        </p:nvSpPr>
        <p:spPr>
          <a:xfrm>
            <a:off x="6227805" y="3254220"/>
            <a:ext cx="2916195" cy="3323987"/>
          </a:xfrm>
          <a:prstGeom prst="rect">
            <a:avLst/>
          </a:prstGeom>
          <a:ln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0" tIns="0" rIns="0" bIns="0" rtlCol="0" anchor="ctr">
            <a:spAutoFit/>
          </a:bodyPr>
          <a:lstStyle/>
          <a:p>
            <a:pPr algn="l"/>
            <a:r>
              <a:rPr lang="en-US" dirty="0"/>
              <a:t>How many parameters on the </a:t>
            </a:r>
            <a:r>
              <a:rPr lang="en-US" b="1" dirty="0"/>
              <a:t>left</a:t>
            </a:r>
            <a:r>
              <a:rPr lang="en-US" dirty="0"/>
              <a:t>? </a:t>
            </a:r>
          </a:p>
          <a:p>
            <a:pPr algn="l"/>
            <a:endParaRPr lang="en-US" sz="2400" i="0" dirty="0">
              <a:uFill>
                <a:solidFill/>
              </a:uFill>
              <a:latin typeface="+mj-lt"/>
            </a:endParaRPr>
          </a:p>
          <a:p>
            <a:pPr marL="497839" indent="-457200" algn="l">
              <a:buAutoNum type="alphaLcParenR"/>
            </a:pPr>
            <a:r>
              <a:rPr lang="en-US" sz="2400" i="0" dirty="0">
                <a:uFill>
                  <a:solidFill/>
                </a:uFill>
                <a:latin typeface="+mj-lt"/>
              </a:rPr>
              <a:t>4</a:t>
            </a:r>
          </a:p>
          <a:p>
            <a:pPr marL="497839" indent="-457200" algn="l">
              <a:buAutoNum type="alphaLcParenR"/>
            </a:pPr>
            <a:r>
              <a:rPr lang="en-US" dirty="0">
                <a:latin typeface="+mj-lt"/>
              </a:rPr>
              <a:t>6</a:t>
            </a:r>
          </a:p>
          <a:p>
            <a:pPr marL="497839" indent="-457200" algn="l">
              <a:buAutoNum type="alphaLcParenR"/>
            </a:pPr>
            <a:r>
              <a:rPr lang="en-US" sz="2400" i="0" dirty="0">
                <a:uFill>
                  <a:solidFill/>
                </a:uFill>
                <a:latin typeface="+mj-lt"/>
              </a:rPr>
              <a:t>20</a:t>
            </a:r>
          </a:p>
          <a:p>
            <a:pPr marL="497839" indent="-457200" algn="l">
              <a:buAutoNum type="alphaLcParenR"/>
            </a:pPr>
            <a:r>
              <a:rPr lang="en-US" dirty="0">
                <a:latin typeface="+mj-lt"/>
              </a:rPr>
              <a:t>26</a:t>
            </a:r>
          </a:p>
          <a:p>
            <a:pPr marL="497839" indent="-457200" algn="l">
              <a:buAutoNum type="alphaLcParenR"/>
            </a:pPr>
            <a:r>
              <a:rPr lang="en-US" sz="2400" i="0" dirty="0">
                <a:uFill>
                  <a:solidFill/>
                </a:uFill>
                <a:latin typeface="+mj-lt"/>
              </a:rPr>
              <a:t>32</a:t>
            </a:r>
          </a:p>
          <a:p>
            <a:pPr marL="497839" indent="-457200" algn="l">
              <a:buAutoNum type="alphaLcParenR"/>
            </a:pPr>
            <a:r>
              <a:rPr lang="en-US" dirty="0">
                <a:latin typeface="+mj-lt"/>
              </a:rPr>
              <a:t>None of the above</a:t>
            </a:r>
            <a:endParaRPr lang="en-US" sz="2400" i="0" dirty="0">
              <a:uFill>
                <a:solidFill/>
              </a:u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33587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0B4F0-F4BD-0C4D-BB9A-54F18D488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Layered architecture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68AEC72-0918-FA47-8BBC-D73B0815FA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4356" y="3373395"/>
            <a:ext cx="8575288" cy="3198093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Why are internal neurons’ activation functions nonlinear?</a:t>
            </a:r>
          </a:p>
          <a:p>
            <a:endParaRPr lang="en-US" dirty="0"/>
          </a:p>
          <a:p>
            <a:pPr marL="514350" indent="-514350">
              <a:buAutoNum type="alphaLcParenR"/>
            </a:pPr>
            <a:r>
              <a:rPr lang="en-US" dirty="0"/>
              <a:t>To mimic structure in human brains</a:t>
            </a:r>
          </a:p>
          <a:p>
            <a:pPr marL="514350" indent="-514350">
              <a:buAutoNum type="alphaLcParenR"/>
            </a:pPr>
            <a:r>
              <a:rPr lang="en-US" dirty="0"/>
              <a:t>Because it works in practice</a:t>
            </a:r>
          </a:p>
          <a:p>
            <a:pPr marL="514350" indent="-514350">
              <a:buAutoNum type="alphaLcParenR"/>
            </a:pPr>
            <a:r>
              <a:rPr lang="en-US" dirty="0"/>
              <a:t>If they were linear, we could eliminate the hidden layers</a:t>
            </a:r>
          </a:p>
          <a:p>
            <a:pPr marL="514350" indent="-514350">
              <a:buAutoNum type="alphaLcParenR"/>
            </a:pPr>
            <a:r>
              <a:rPr lang="en-US" dirty="0"/>
              <a:t>It’s deep, man.  </a:t>
            </a:r>
          </a:p>
          <a:p>
            <a:pPr marL="514350" indent="-514350">
              <a:buAutoNum type="alphaLcParenR"/>
            </a:pPr>
            <a:r>
              <a:rPr lang="en-US" dirty="0"/>
              <a:t>All of the above</a:t>
            </a:r>
          </a:p>
          <a:p>
            <a:pPr marL="514350" indent="-514350">
              <a:buAutoNum type="alphaLcParenR"/>
            </a:pPr>
            <a:r>
              <a:rPr lang="en-US" dirty="0"/>
              <a:t>None of the above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542BAF-BA90-0D4F-B000-34305E36F5F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F308B7C-4F2A-4ED2-93F3-224C3EC9CBD5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4098" name="Picture 2" descr="http://cs231n.github.io/assets/nn1/neural_net.jpeg">
            <a:extLst>
              <a:ext uri="{FF2B5EF4-FFF2-40B4-BE49-F238E27FC236}">
                <a16:creationId xmlns:a16="http://schemas.microsoft.com/office/drawing/2014/main" id="{A9E5DEA4-45E5-4B42-95F3-403295B58F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256" y="959017"/>
            <a:ext cx="3081384" cy="2110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://cs231n.github.io/assets/nn1/neural_net2.jpeg">
            <a:extLst>
              <a:ext uri="{FF2B5EF4-FFF2-40B4-BE49-F238E27FC236}">
                <a16:creationId xmlns:a16="http://schemas.microsoft.com/office/drawing/2014/main" id="{8407815F-7D81-7D45-AC86-7A41DEA5F8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6389" y="959017"/>
            <a:ext cx="4303255" cy="2110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1251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0B4F0-F4BD-0C4D-BB9A-54F18D488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Layered architecture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68AEC72-0918-FA47-8BBC-D73B0815FA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4356" y="3496962"/>
            <a:ext cx="8575288" cy="3074526"/>
          </a:xfrm>
        </p:spPr>
        <p:txBody>
          <a:bodyPr/>
          <a:lstStyle/>
          <a:p>
            <a:r>
              <a:rPr lang="en-US" dirty="0"/>
              <a:t>We can view everything but the last layer as </a:t>
            </a:r>
            <a:br>
              <a:rPr lang="en-US" dirty="0"/>
            </a:br>
            <a:r>
              <a:rPr lang="en-US" b="1" dirty="0"/>
              <a:t>computing features </a:t>
            </a:r>
            <a:br>
              <a:rPr lang="en-US" dirty="0"/>
            </a:br>
            <a:r>
              <a:rPr lang="en-US" dirty="0"/>
              <a:t>for a linear classifier/regression model</a:t>
            </a:r>
          </a:p>
          <a:p>
            <a:endParaRPr lang="en-US" dirty="0"/>
          </a:p>
          <a:p>
            <a:r>
              <a:rPr lang="en-US" dirty="0"/>
              <a:t>However, we will “learn” this representation from the data, rather than specifying it manually</a:t>
            </a:r>
          </a:p>
          <a:p>
            <a:pPr lvl="1"/>
            <a:r>
              <a:rPr lang="en-US" dirty="0"/>
              <a:t>Let’s try it!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542BAF-BA90-0D4F-B000-34305E36F5F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F308B7C-4F2A-4ED2-93F3-224C3EC9CBD5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4098" name="Picture 2" descr="http://cs231n.github.io/assets/nn1/neural_net.jpeg">
            <a:extLst>
              <a:ext uri="{FF2B5EF4-FFF2-40B4-BE49-F238E27FC236}">
                <a16:creationId xmlns:a16="http://schemas.microsoft.com/office/drawing/2014/main" id="{A9E5DEA4-45E5-4B42-95F3-403295B58F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256" y="959017"/>
            <a:ext cx="3081384" cy="2110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://cs231n.github.io/assets/nn1/neural_net2.jpeg">
            <a:extLst>
              <a:ext uri="{FF2B5EF4-FFF2-40B4-BE49-F238E27FC236}">
                <a16:creationId xmlns:a16="http://schemas.microsoft.com/office/drawing/2014/main" id="{8407815F-7D81-7D45-AC86-7A41DEA5F8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6389" y="959017"/>
            <a:ext cx="4303255" cy="2110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7625A2A-33EB-C544-B3C2-D2E092ED4AEC}"/>
              </a:ext>
            </a:extLst>
          </p:cNvPr>
          <p:cNvSpPr/>
          <p:nvPr/>
        </p:nvSpPr>
        <p:spPr>
          <a:xfrm>
            <a:off x="7834184" y="815546"/>
            <a:ext cx="1025460" cy="2397211"/>
          </a:xfrm>
          <a:prstGeom prst="rect">
            <a:avLst/>
          </a:prstGeom>
          <a:noFill/>
          <a:ln w="57150" cap="flat" cmpd="sng" algn="ctr">
            <a:solidFill>
              <a:srgbClr val="C00000"/>
            </a:solidFill>
            <a:prstDash val="sysDash"/>
            <a:round/>
            <a:headEnd type="none" w="med" len="med"/>
            <a:tailEnd type="none" w="med" len="med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none" lIns="0" tIns="0" rIns="0" bIns="0" rtlCol="0" anchor="ctr">
            <a:spAutoFit/>
          </a:bodyPr>
          <a:lstStyle/>
          <a:p>
            <a:pPr algn="ctr"/>
            <a:endParaRPr lang="en-US" sz="2400" i="0" dirty="0">
              <a:uFill>
                <a:solidFill/>
              </a:uFill>
              <a:latin typeface="+mj-lt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7337C2A-440C-6047-A238-EECD05E232BB}"/>
              </a:ext>
            </a:extLst>
          </p:cNvPr>
          <p:cNvSpPr/>
          <p:nvPr/>
        </p:nvSpPr>
        <p:spPr>
          <a:xfrm>
            <a:off x="2664743" y="815545"/>
            <a:ext cx="1025460" cy="2397211"/>
          </a:xfrm>
          <a:prstGeom prst="rect">
            <a:avLst/>
          </a:prstGeom>
          <a:noFill/>
          <a:ln w="57150" cap="flat" cmpd="sng" algn="ctr">
            <a:solidFill>
              <a:srgbClr val="C00000"/>
            </a:solidFill>
            <a:prstDash val="sysDash"/>
            <a:round/>
            <a:headEnd type="none" w="med" len="med"/>
            <a:tailEnd type="none" w="med" len="med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none" lIns="0" tIns="0" rIns="0" bIns="0" rtlCol="0" anchor="ctr">
            <a:spAutoFit/>
          </a:bodyPr>
          <a:lstStyle/>
          <a:p>
            <a:pPr algn="ctr"/>
            <a:endParaRPr lang="en-US" sz="2400" i="0" dirty="0">
              <a:uFill>
                <a:solidFill/>
              </a:u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7541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16CCE-3FD7-9046-B1C5-52FE22EFBE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and regularization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C9C59C2-9991-0A44-BD41-42077A412C5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How do we find the best parameters? </a:t>
                </a:r>
              </a:p>
              <a:p>
                <a:r>
                  <a:rPr lang="en-US" dirty="0"/>
                  <a:t>As with logistic and linear regression, </a:t>
                </a:r>
                <a:br>
                  <a:rPr lang="en-US" dirty="0"/>
                </a:br>
                <a:r>
                  <a:rPr lang="en-US" dirty="0"/>
                  <a:t>set up a </a:t>
                </a:r>
                <a:r>
                  <a:rPr lang="en-US" b="1" dirty="0"/>
                  <a:t>loss function </a:t>
                </a:r>
                <a:r>
                  <a:rPr lang="en-US" dirty="0"/>
                  <a:t>that measures</a:t>
                </a:r>
                <a:br>
                  <a:rPr lang="en-US" dirty="0"/>
                </a:br>
                <a:r>
                  <a:rPr lang="en-US" dirty="0">
                    <a:solidFill>
                      <a:srgbClr val="C00000"/>
                    </a:solidFill>
                  </a:rPr>
                  <a:t>success on the training data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 err="1" smtClean="0">
                              <a:latin typeface="Cambria Math" panose="02040503050406030204" pitchFamily="18" charset="0"/>
                            </a:rPr>
                            <m:t>𝑝𝑎𝑟𝑎𝑚𝑠</m:t>
                          </m:r>
                        </m:e>
                        <m:e>
                          <m:r>
                            <a:rPr lang="en-US" i="1" dirty="0" err="1" smtClean="0">
                              <a:latin typeface="Cambria Math" panose="02040503050406030204" pitchFamily="18" charset="0"/>
                            </a:rPr>
                            <m:t>𝑑𝑎𝑡𝑎</m:t>
                          </m:r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=−</m:t>
                      </m:r>
                      <m:func>
                        <m:func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func>
                            <m:func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dirty="0" smtClean="0">
                                  <a:latin typeface="Cambria Math" panose="02040503050406030204" pitchFamily="18" charset="0"/>
                                </a:rPr>
                                <m:t>Pr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𝑑𝑎𝑡𝑎</m:t>
                                  </m:r>
                                </m:e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𝑝𝑎𝑟𝑎𝑚𝑠</m:t>
                                  </m:r>
                                </m:e>
                              </m:d>
                            </m:e>
                          </m:func>
                        </m:e>
                      </m:func>
                    </m:oMath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Pr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𝑙𝑎𝑏𝑒𝑙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 | 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𝑝𝑎𝑟𝑎𝑚𝑠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sSup>
                                        <m:sSup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</m:e>
                                  </m:d>
                                </m:e>
                              </m:func>
                            </m:e>
                          </m:func>
                        </m:e>
                      </m:nary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For (binary) logistic regression: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𝑑𝑎𝑡𝑎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d>
                                  </m:sup>
                                </m:sSup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⟨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𝛽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sSup>
                                          <m:sSup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p>
                                            <m:d>
                                              <m:dPr>
                                                <m:ctrlP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</m:e>
                                            </m:d>
                                          </m:sup>
                                        </m:s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⟩</m:t>
                                        </m:r>
                                      </m:sup>
                                    </m:s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1+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d>
                                      <m:dPr>
                                        <m:begChr m:val="⟨"/>
                                        <m:endChr m:val="⟩"/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𝛽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sSup>
                                          <m:sSup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p>
                                            <m:d>
                                              <m:d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</m:e>
                                            </m:d>
                                          </m:sup>
                                        </m:sSup>
                                      </m:e>
                                    </m:d>
                                  </m:sup>
                                </m:sSup>
                              </m:den>
                            </m:f>
                          </m:e>
                        </m:func>
                      </m:e>
                    </m:nary>
                  </m:oMath>
                </a14:m>
                <a:endParaRPr lang="en-US" dirty="0"/>
              </a:p>
              <a:p>
                <a:r>
                  <a:rPr lang="en-US" dirty="0"/>
                  <a:t>To avoid overfitting, we often add a regularization term that penalizes “big” parameters, such as </a:t>
                </a:r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/>
                          <m:t>𝜆</m:t>
                        </m:r>
                        <m:d>
                          <m:dPr>
                            <m:begChr m:val="‖"/>
                            <m:endChr m:val="‖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𝑜𝑟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𝜆</m:t>
                        </m:r>
                        <m:d>
                          <m:dPr>
                            <m:begChr m:val="‖"/>
                            <m:endChr m:val="‖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𝑜𝑟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…</m:t>
                    </m:r>
                  </m:oMath>
                </a14:m>
                <a:br>
                  <a:rPr lang="en-US" dirty="0"/>
                </a:br>
                <a:r>
                  <a:rPr lang="en-US" dirty="0"/>
                  <a:t>for some parameter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/>
                  <a:t>. </a:t>
                </a:r>
                <a:br>
                  <a:rPr lang="en-US" dirty="0"/>
                </a:b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C9C59C2-9991-0A44-BD41-42077A412C5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77" t="-3356" b="-49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C5A32F-4B0F-FF4E-BE1C-C1A56338A82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F308B7C-4F2A-4ED2-93F3-224C3EC9CBD5}" type="slidenum">
              <a:rPr lang="en-US" smtClean="0">
                <a:solidFill>
                  <a:srgbClr val="000000"/>
                </a:solidFill>
              </a:rPr>
              <a:pPr/>
              <a:t>14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14149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C8CD88-AA10-944B-A1C4-0BC27D775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Fitting the model = minimizing loss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E0BC302-D92A-1F49-B73F-4A1A5248039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Goal: find parameters that minimize  the loss</a:t>
                </a:r>
              </a:p>
              <a:p>
                <a:r>
                  <a:rPr lang="en-US" dirty="0"/>
                  <a:t>Most often use variants of gradient descent</a:t>
                </a:r>
              </a:p>
              <a:p>
                <a:pPr lvl="1"/>
                <a:r>
                  <a:rPr lang="en-US" dirty="0"/>
                  <a:t>Proceed in steps</a:t>
                </a:r>
              </a:p>
              <a:p>
                <a:pPr lvl="1"/>
                <a:r>
                  <a:rPr lang="en-US" dirty="0"/>
                  <a:t>Start from (carefully chosen) initial parameters</a:t>
                </a:r>
              </a:p>
              <a:p>
                <a:pPr lvl="1"/>
                <a:r>
                  <a:rPr lang="en-US" dirty="0"/>
                  <a:t>At each step, move in direction opposite to the gradient of the loss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𝑝𝑎𝑟𝑎𝑚𝑠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𝑑𝑎𝑡𝑎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𝑝𝑎𝑟𝑎𝑚𝑠</m:t>
                        </m:r>
                      </m:e>
                    </m:d>
                  </m:oMath>
                </a14:m>
                <a:endParaRPr lang="en-US" b="0" dirty="0"/>
              </a:p>
              <a:p>
                <a:r>
                  <a:rPr lang="en-US" dirty="0"/>
                  <a:t>Gradient is the vector of partial derivatives 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E0BC302-D92A-1F49-B73F-4A1A5248039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25" t="-22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313A1B-5847-9A4D-A2E1-6F97D671AE9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F308B7C-4F2A-4ED2-93F3-224C3EC9CBD5}" type="slidenum">
              <a:rPr lang="en-US" smtClean="0">
                <a:solidFill>
                  <a:srgbClr val="000000"/>
                </a:solidFill>
              </a:rPr>
              <a:pPr/>
              <a:t>15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9218" name="Picture 2" descr="Image result for gradient descent illustration">
            <a:extLst>
              <a:ext uri="{FF2B5EF4-FFF2-40B4-BE49-F238E27FC236}">
                <a16:creationId xmlns:a16="http://schemas.microsoft.com/office/drawing/2014/main" id="{3337E39D-547E-AB4C-8881-4BB624338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56" y="4324188"/>
            <a:ext cx="5198548" cy="2425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Image result for gradient descent illustration">
            <a:extLst>
              <a:ext uri="{FF2B5EF4-FFF2-40B4-BE49-F238E27FC236}">
                <a16:creationId xmlns:a16="http://schemas.microsoft.com/office/drawing/2014/main" id="{49E32A1B-826A-434C-AF60-80DB977AD9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1855" y="4112260"/>
            <a:ext cx="2378247" cy="254812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2050257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C8CD88-AA10-944B-A1C4-0BC27D775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Fitting the model = minimizing loss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313A1B-5847-9A4D-A2E1-6F97D671AE9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F308B7C-4F2A-4ED2-93F3-224C3EC9CBD5}" type="slidenum">
              <a:rPr lang="en-US" smtClean="0">
                <a:solidFill>
                  <a:srgbClr val="000000"/>
                </a:solidFill>
              </a:rPr>
              <a:pPr/>
              <a:t>16</a:t>
            </a:fld>
            <a:endParaRPr lang="en-US">
              <a:solidFill>
                <a:srgbClr val="00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E0BC302-D92A-1F49-B73F-4A1A5248039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84356" y="897467"/>
                <a:ext cx="8575288" cy="5960533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Until recently, focus was on </a:t>
                </a:r>
                <a:r>
                  <a:rPr lang="en-US" b="1" dirty="0">
                    <a:solidFill>
                      <a:srgbClr val="C00000"/>
                    </a:solidFill>
                  </a:rPr>
                  <a:t>convex </a:t>
                </a:r>
                <a:r>
                  <a:rPr lang="en-US" dirty="0"/>
                  <a:t>loss functions</a:t>
                </a:r>
              </a:p>
              <a:p>
                <a:pPr lvl="1"/>
                <a:r>
                  <a:rPr lang="en-US" dirty="0"/>
                  <a:t>“Nice” family of functions for minimization</a:t>
                </a:r>
              </a:p>
              <a:p>
                <a:pPr lvl="1"/>
                <a:r>
                  <a:rPr lang="en-US" dirty="0"/>
                  <a:t>Definition: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/>
                  <a:t> is convex if for all points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acc>
                      <m:accPr>
                        <m:chr m:val="⃗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</m:oMath>
                </a14:m>
                <a:r>
                  <a:rPr lang="en-US" dirty="0"/>
                  <a:t>, we have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acc>
                              <m:accPr>
                                <m:chr m:val="⃗"/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acc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acc>
                              <m:accPr>
                                <m:chr m:val="⃗"/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acc>
                          </m:num>
                          <m:den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≤</m:t>
                    </m:r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𝐿</m:t>
                        </m:r>
                        <m:d>
                          <m:d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acc>
                          </m:e>
                        </m:d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𝐿</m:t>
                        </m:r>
                        <m:d>
                          <m:d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acc>
                          </m:e>
                        </m:d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/>
              </a:p>
              <a:p>
                <a:r>
                  <a:rPr lang="en-US" dirty="0"/>
                  <a:t>Convex functions have </a:t>
                </a:r>
                <a:r>
                  <a:rPr lang="en-US" dirty="0">
                    <a:solidFill>
                      <a:srgbClr val="C00000"/>
                    </a:solidFill>
                  </a:rPr>
                  <a:t>no local minima</a:t>
                </a: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and</a:t>
                </a:r>
                <a:r>
                  <a:rPr lang="en-US" dirty="0">
                    <a:solidFill>
                      <a:srgbClr val="C00000"/>
                    </a:solidFill>
                  </a:rPr>
                  <a:t> gradient descent finds a global minimum</a:t>
                </a:r>
              </a:p>
              <a:p>
                <a:endParaRPr lang="en-US" dirty="0">
                  <a:solidFill>
                    <a:srgbClr val="C00000"/>
                  </a:solidFill>
                </a:endParaRPr>
              </a:p>
              <a:p>
                <a:endParaRPr lang="en-US" dirty="0">
                  <a:solidFill>
                    <a:srgbClr val="C00000"/>
                  </a:solidFill>
                </a:endParaRP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Log of Logistic loss is convex</a:t>
                </a:r>
              </a:p>
              <a:p>
                <a:pPr lvl="1"/>
                <a:r>
                  <a:rPr lang="en-US" dirty="0"/>
                  <a:t>No closed form solution for minimum, but it is easy to find</a:t>
                </a:r>
              </a:p>
              <a:p>
                <a:pPr lvl="1"/>
                <a:r>
                  <a:rPr lang="en-US" dirty="0"/>
                  <a:t>Gradient is easy to compute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E0BC302-D92A-1F49-B73F-4A1A5248039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84356" y="897467"/>
                <a:ext cx="8575288" cy="5960533"/>
              </a:xfrm>
              <a:blipFill>
                <a:blip r:embed="rId2"/>
                <a:stretch>
                  <a:fillRect l="-1625" t="-27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42" name="Picture 2" descr="Image result for convex function">
            <a:extLst>
              <a:ext uri="{FF2B5EF4-FFF2-40B4-BE49-F238E27FC236}">
                <a16:creationId xmlns:a16="http://schemas.microsoft.com/office/drawing/2014/main" id="{FB85C50A-BB9D-DF40-AA58-03F51DCB19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5763" y="2298357"/>
            <a:ext cx="2618237" cy="2205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Image result for convex function">
            <a:extLst>
              <a:ext uri="{FF2B5EF4-FFF2-40B4-BE49-F238E27FC236}">
                <a16:creationId xmlns:a16="http://schemas.microsoft.com/office/drawing/2014/main" id="{40050542-7B55-0F49-8CA9-AD634D038C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6685" y="3745171"/>
            <a:ext cx="4485868" cy="1802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8759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1DEE7F-00C6-E04B-860C-8932E3322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and regularization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596129B-2BD3-2F44-94D1-E04108E74CE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For deep network, loss function is set up the same way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err="1">
                            <a:latin typeface="Cambria Math" panose="02040503050406030204" pitchFamily="18" charset="0"/>
                          </a:rPr>
                          <m:t>𝑝𝑎𝑟𝑎𝑚𝑠</m:t>
                        </m:r>
                      </m:e>
                      <m:e>
                        <m:r>
                          <a:rPr lang="en-US" i="1" dirty="0" err="1">
                            <a:latin typeface="Cambria Math" panose="02040503050406030204" pitchFamily="18" charset="0"/>
                          </a:rPr>
                          <m:t>𝑑𝑎𝑡𝑎</m:t>
                        </m:r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</a:rPr>
                      <m:t>=−</m:t>
                    </m:r>
                    <m:func>
                      <m:func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dirty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func>
                          <m:func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dirty="0">
                                <a:latin typeface="Cambria Math" panose="02040503050406030204" pitchFamily="18" charset="0"/>
                              </a:rPr>
                              <m:t>Pr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𝑑𝑎𝑡𝑎</m:t>
                                </m:r>
                              </m:e>
                              <m:e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𝑝𝑎𝑟𝑎𝑚𝑠</m:t>
                                </m:r>
                              </m:e>
                            </m:d>
                          </m:e>
                        </m:func>
                      </m:e>
                    </m:fun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func>
                              <m:func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Pr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𝑙𝑎𝑏𝑒𝑙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sSup>
                                      <m:s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p>
                                        <m:d>
                                          <m:d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e>
                                        </m:d>
                                      </m:sup>
                                    </m:s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 | 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𝑝𝑎𝑟𝑎𝑚𝑠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sSup>
                                      <m:s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d>
                                          <m:d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e>
                                        </m:d>
                                      </m:sup>
                                    </m:sSup>
                                  </m:e>
                                </m:d>
                              </m:e>
                            </m:func>
                          </m:e>
                        </m:func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𝑝𝑎𝑟𝑎𝑚𝑠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br>
                  <a:rPr lang="en-US" dirty="0"/>
                </a:br>
                <a:endParaRPr lang="en-US" dirty="0"/>
              </a:p>
              <a:p>
                <a:pPr lvl="1"/>
                <a:r>
                  <a:rPr lang="en-US" dirty="0"/>
                  <a:t>can be computed by running the network once for each example </a:t>
                </a:r>
              </a:p>
              <a:p>
                <a:r>
                  <a:rPr lang="en-US" dirty="0"/>
                  <a:t>Gradient can be computed quickly</a:t>
                </a:r>
              </a:p>
              <a:p>
                <a:pPr lvl="1"/>
                <a:r>
                  <a:rPr lang="en-US" dirty="0"/>
                  <a:t>Using chain rule (technique called “backpropagation”)</a:t>
                </a:r>
              </a:p>
              <a:p>
                <a:r>
                  <a:rPr lang="en-US" dirty="0"/>
                  <a:t>But no longer convex, has many local minima</a:t>
                </a:r>
              </a:p>
              <a:p>
                <a:pPr lvl="1"/>
                <a:r>
                  <a:rPr lang="en-US" dirty="0"/>
                  <a:t>Can get stuck in a bad place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596129B-2BD3-2F44-94D1-E04108E74CE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204" t="-11186" r="-4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48D52E-1419-4041-BB2B-BF993068D88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F308B7C-4F2A-4ED2-93F3-224C3EC9CBD5}" type="slidenum">
              <a:rPr lang="en-US" smtClean="0">
                <a:solidFill>
                  <a:srgbClr val="000000"/>
                </a:solidFill>
              </a:rPr>
              <a:pPr/>
              <a:t>17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5" name="Picture 4" descr="Image result for convex function">
            <a:extLst>
              <a:ext uri="{FF2B5EF4-FFF2-40B4-BE49-F238E27FC236}">
                <a16:creationId xmlns:a16="http://schemas.microsoft.com/office/drawing/2014/main" id="{54013A25-DE86-6E43-B39A-4C438E6291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3341" y="5477993"/>
            <a:ext cx="3435178" cy="1380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2096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572E5-6686-0F49-988F-75AEE50E4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we not use linear thresholds?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D671F8-1ECA-F640-9394-2484EC3474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lphaLcParenR"/>
            </a:pPr>
            <a:r>
              <a:rPr lang="en-US" dirty="0"/>
              <a:t>We care about multiclass problems with many possible outputs</a:t>
            </a:r>
          </a:p>
          <a:p>
            <a:pPr marL="514350" indent="-514350">
              <a:buAutoNum type="alphaLcParenR"/>
            </a:pPr>
            <a:r>
              <a:rPr lang="en-US" dirty="0"/>
              <a:t>Gradients too hard to compute?</a:t>
            </a:r>
          </a:p>
          <a:p>
            <a:pPr marL="514350" indent="-514350">
              <a:buAutoNum type="alphaLcParenR"/>
            </a:pPr>
            <a:r>
              <a:rPr lang="en-US" dirty="0"/>
              <a:t>Many local minima of corresponding loss function</a:t>
            </a:r>
          </a:p>
          <a:p>
            <a:pPr marL="514350" indent="-514350">
              <a:buAutoNum type="alphaLcParenR"/>
            </a:pPr>
            <a:r>
              <a:rPr lang="en-US" dirty="0"/>
              <a:t>Gradients are not informative</a:t>
            </a:r>
          </a:p>
          <a:p>
            <a:pPr marL="514350" indent="-514350">
              <a:buAutoNum type="alphaLcParenR"/>
            </a:pPr>
            <a:r>
              <a:rPr lang="en-US" dirty="0"/>
              <a:t>None of the above</a:t>
            </a:r>
          </a:p>
          <a:p>
            <a:pPr marL="514350" indent="-514350">
              <a:buAutoNum type="alphaLcParenR"/>
            </a:pPr>
            <a:endParaRPr lang="en-US" dirty="0"/>
          </a:p>
          <a:p>
            <a:pPr marL="514350" indent="-514350">
              <a:buAutoNum type="alphaLcParenR"/>
            </a:pPr>
            <a:endParaRPr lang="en-US" dirty="0"/>
          </a:p>
          <a:p>
            <a:pPr marL="514350" indent="-514350">
              <a:buAutoNum type="alphaLcParenR"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EA5139-36D1-4644-AA40-77D1D4D626C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F308B7C-4F2A-4ED2-93F3-224C3EC9CBD5}" type="slidenum">
              <a:rPr lang="en-US" smtClean="0">
                <a:solidFill>
                  <a:srgbClr val="000000"/>
                </a:solidFill>
              </a:rPr>
              <a:pPr/>
              <a:t>18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D2CE56-67D2-DD49-87BD-3646D4F551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3880" y="3080437"/>
            <a:ext cx="4038600" cy="24765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C8025AD-8B4E-0640-9DA5-5F269FB86A35}"/>
              </a:ext>
            </a:extLst>
          </p:cNvPr>
          <p:cNvSpPr/>
          <p:nvPr/>
        </p:nvSpPr>
        <p:spPr>
          <a:xfrm>
            <a:off x="468901" y="5832824"/>
            <a:ext cx="8206198" cy="738664"/>
          </a:xfrm>
          <a:prstGeom prst="rect">
            <a:avLst/>
          </a:prstGeom>
          <a:ln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dirty="0"/>
              <a:t>Answer: (d). With these activation functions, the gradients will always be 0, so gradient-based algorithms will not work. </a:t>
            </a:r>
          </a:p>
        </p:txBody>
      </p:sp>
    </p:spTree>
    <p:extLst>
      <p:ext uri="{BB962C8B-B14F-4D97-AF65-F5344CB8AC3E}">
        <p14:creationId xmlns:p14="http://schemas.microsoft.com/office/powerpoint/2010/main" val="917350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2B5192-5679-704F-8551-925C8A7D9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learning in Python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3D0224-780F-484A-82AF-B3808EA283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Popular frameworks</a:t>
            </a:r>
          </a:p>
          <a:p>
            <a:pPr lvl="1"/>
            <a:r>
              <a:rPr lang="en-US" dirty="0" err="1"/>
              <a:t>Tensorflow</a:t>
            </a:r>
            <a:endParaRPr lang="en-US" dirty="0"/>
          </a:p>
          <a:p>
            <a:pPr lvl="1"/>
            <a:r>
              <a:rPr lang="en-US" dirty="0" err="1"/>
              <a:t>PyTorch</a:t>
            </a:r>
            <a:endParaRPr lang="en-US" dirty="0"/>
          </a:p>
          <a:p>
            <a:pPr lvl="1"/>
            <a:r>
              <a:rPr lang="en-US" dirty="0"/>
              <a:t>…many others</a:t>
            </a:r>
          </a:p>
          <a:p>
            <a:r>
              <a:rPr lang="en-US" dirty="0"/>
              <a:t>Will make hard decisions for you (regularization, gradient descent step size,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Also allow for fine-grained control</a:t>
            </a:r>
          </a:p>
          <a:p>
            <a:r>
              <a:rPr lang="en-US" dirty="0"/>
              <a:t>Much of the power of deep networks from complex use in vision and natural language applications</a:t>
            </a:r>
          </a:p>
          <a:p>
            <a:pPr lvl="1"/>
            <a:r>
              <a:rPr lang="en-US" dirty="0"/>
              <a:t>Many other courses at BU!</a:t>
            </a:r>
          </a:p>
          <a:p>
            <a:r>
              <a:rPr lang="en-US" dirty="0"/>
              <a:t>Today: an example of DNN classification in </a:t>
            </a:r>
            <a:r>
              <a:rPr lang="en-US" dirty="0" err="1"/>
              <a:t>TensorFlow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0B8CB9-4F80-874A-A56A-6301704C98A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F308B7C-4F2A-4ED2-93F3-224C3EC9CBD5}" type="slidenum">
              <a:rPr lang="en-US" smtClean="0">
                <a:solidFill>
                  <a:srgbClr val="000000"/>
                </a:solidFill>
              </a:rPr>
              <a:pPr/>
              <a:t>19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89918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Softmax</a:t>
            </a:r>
            <a:r>
              <a:rPr lang="en-US" dirty="0"/>
              <a:t> and logistic regression</a:t>
            </a:r>
          </a:p>
          <a:p>
            <a:r>
              <a:rPr lang="en-US" dirty="0"/>
              <a:t>Neurons</a:t>
            </a:r>
          </a:p>
          <a:p>
            <a:pPr lvl="1"/>
            <a:r>
              <a:rPr lang="en-US" dirty="0"/>
              <a:t>Natural</a:t>
            </a:r>
          </a:p>
          <a:p>
            <a:pPr lvl="1"/>
            <a:r>
              <a:rPr lang="en-US" dirty="0"/>
              <a:t>Artificial</a:t>
            </a:r>
          </a:p>
          <a:p>
            <a:r>
              <a:rPr lang="en-US" dirty="0"/>
              <a:t>Basic structure of feed-forward neural networks for classification</a:t>
            </a:r>
          </a:p>
          <a:p>
            <a:pPr lvl="1"/>
            <a:r>
              <a:rPr lang="en-US" dirty="0"/>
              <a:t>Layered graph, </a:t>
            </a:r>
            <a:r>
              <a:rPr lang="en-US" dirty="0" err="1"/>
              <a:t>softmax</a:t>
            </a:r>
            <a:r>
              <a:rPr lang="en-US" dirty="0"/>
              <a:t> at end</a:t>
            </a:r>
          </a:p>
          <a:p>
            <a:pPr lvl="1"/>
            <a:r>
              <a:rPr lang="en-US" dirty="0"/>
              <a:t>Different activation functions</a:t>
            </a:r>
          </a:p>
          <a:p>
            <a:r>
              <a:rPr lang="en-US" dirty="0"/>
              <a:t>Gradient descent and regularization</a:t>
            </a:r>
          </a:p>
          <a:p>
            <a:r>
              <a:rPr lang="en-US" dirty="0"/>
              <a:t>Using </a:t>
            </a:r>
            <a:r>
              <a:rPr lang="en-US" dirty="0" err="1"/>
              <a:t>Tensorflow</a:t>
            </a:r>
            <a:endParaRPr lang="en-US" dirty="0"/>
          </a:p>
          <a:p>
            <a:r>
              <a:rPr lang="en-US" dirty="0"/>
              <a:t>Significance and interpretation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F308B7C-4F2A-4ED2-93F3-224C3EC9CBD5}" type="slidenum">
              <a:rPr lang="en-US" smtClean="0">
                <a:solidFill>
                  <a:srgbClr val="000000"/>
                </a:solidFill>
              </a:rPr>
              <a:pPr/>
              <a:t>2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11670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1A9A48-BCE9-A444-B8CD-FFD352111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things to remember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BB209-84A1-C245-9CCC-A6F451FB0A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Bigger networks are more expressive but require more data to train</a:t>
            </a:r>
          </a:p>
          <a:p>
            <a:endParaRPr lang="en-US" dirty="0"/>
          </a:p>
          <a:p>
            <a:r>
              <a:rPr lang="en-US" dirty="0"/>
              <a:t>Regularization makes a huge difference</a:t>
            </a:r>
          </a:p>
          <a:p>
            <a:pPr lvl="1"/>
            <a:r>
              <a:rPr lang="en-US" dirty="0"/>
              <a:t>Deep nets </a:t>
            </a:r>
            <a:r>
              <a:rPr lang="en-US" dirty="0" err="1"/>
              <a:t>overfit</a:t>
            </a:r>
            <a:r>
              <a:rPr lang="en-US" dirty="0"/>
              <a:t> easily</a:t>
            </a:r>
          </a:p>
          <a:p>
            <a:pPr lvl="1"/>
            <a:endParaRPr lang="en-US" dirty="0"/>
          </a:p>
          <a:p>
            <a:r>
              <a:rPr lang="en-US" dirty="0"/>
              <a:t>You still need to evaluate accuracy using a test set. </a:t>
            </a:r>
          </a:p>
          <a:p>
            <a:pPr lvl="1"/>
            <a:r>
              <a:rPr lang="en-US" dirty="0"/>
              <a:t>Deep nets are mostly good at prediction</a:t>
            </a:r>
          </a:p>
          <a:p>
            <a:endParaRPr lang="en-US" dirty="0"/>
          </a:p>
          <a:p>
            <a:r>
              <a:rPr lang="en-US" dirty="0"/>
              <a:t>There is no broadly applicable notion of “statistical validity” for particular links in a deep net</a:t>
            </a:r>
          </a:p>
          <a:p>
            <a:pPr lvl="1"/>
            <a:r>
              <a:rPr lang="en-US" dirty="0"/>
              <a:t>Too many confounding factors to allow for easy interpretation</a:t>
            </a:r>
          </a:p>
          <a:p>
            <a:pPr lvl="1"/>
            <a:r>
              <a:rPr lang="en-US" dirty="0"/>
              <a:t>Also a problem for high-stakes applications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96FF1C-2959-F947-BFA4-ED64E4B4B07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F308B7C-4F2A-4ED2-93F3-224C3EC9CBD5}" type="slidenum">
              <a:rPr lang="en-US" smtClean="0">
                <a:solidFill>
                  <a:srgbClr val="000000"/>
                </a:solidFill>
              </a:rPr>
              <a:pPr/>
              <a:t>20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96317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515C12-34B8-8947-89E8-27054EF47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Further reading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70250C-1591-1A4B-AE43-480C8515B2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Stanford CS231n lecture notes</a:t>
            </a:r>
            <a:br>
              <a:rPr lang="en-US" dirty="0"/>
            </a:br>
            <a:r>
              <a:rPr lang="en-US" dirty="0">
                <a:hlinkClick r:id="rId2"/>
              </a:rPr>
              <a:t>http://cs231n.github.io/neural-networks-1/</a:t>
            </a:r>
            <a:endParaRPr lang="en-US" dirty="0"/>
          </a:p>
          <a:p>
            <a:r>
              <a:rPr lang="en-US" dirty="0"/>
              <a:t>Deep learning tutorial</a:t>
            </a:r>
            <a:br>
              <a:rPr lang="en-US" dirty="0"/>
            </a:br>
            <a:r>
              <a:rPr lang="en-US" dirty="0">
                <a:hlinkClick r:id="rId3"/>
              </a:rPr>
              <a:t>http://www.deeplearning.net/tutorial/mlp.html</a:t>
            </a:r>
            <a:r>
              <a:rPr lang="en-US" dirty="0"/>
              <a:t> </a:t>
            </a:r>
          </a:p>
          <a:p>
            <a:r>
              <a:rPr lang="en-US" dirty="0" err="1"/>
              <a:t>TensorFlow</a:t>
            </a:r>
            <a:r>
              <a:rPr lang="en-US" dirty="0"/>
              <a:t> visual demo</a:t>
            </a:r>
            <a:br>
              <a:rPr lang="en-US" dirty="0"/>
            </a:br>
            <a:r>
              <a:rPr lang="en-US" dirty="0">
                <a:hlinkClick r:id="rId4"/>
              </a:rPr>
              <a:t>https://playground.tensorflow.org</a:t>
            </a:r>
            <a:r>
              <a:rPr lang="en-US" dirty="0"/>
              <a:t> </a:t>
            </a:r>
          </a:p>
          <a:p>
            <a:r>
              <a:rPr lang="en-US" dirty="0" err="1"/>
              <a:t>Tensorflow</a:t>
            </a:r>
            <a:r>
              <a:rPr lang="en-US" dirty="0"/>
              <a:t> and </a:t>
            </a:r>
            <a:r>
              <a:rPr lang="en-US" dirty="0" err="1"/>
              <a:t>PyTorch</a:t>
            </a:r>
            <a:r>
              <a:rPr lang="en-US" dirty="0"/>
              <a:t> tutorials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76FF9F-C976-2A43-A93D-D07A5F79940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F308B7C-4F2A-4ED2-93F3-224C3EC9CBD5}" type="slidenum">
              <a:rPr lang="en-US" smtClean="0">
                <a:solidFill>
                  <a:srgbClr val="000000"/>
                </a:solidFill>
              </a:rPr>
              <a:pPr/>
              <a:t>21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52642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241548-22C6-D44C-9837-34B7F4699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Recall multiclass logistic regression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E26833D-B10B-B547-B26E-0A4F73C27B9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84356" y="4683211"/>
                <a:ext cx="8575287" cy="1888277"/>
              </a:xfrm>
            </p:spPr>
            <p:txBody>
              <a:bodyPr/>
              <a:lstStyle/>
              <a:p>
                <a:r>
                  <a:rPr lang="en-US" dirty="0"/>
                  <a:t>Each wire from input to score nodes has a weight</a:t>
                </a:r>
                <a:br>
                  <a:rPr lang="en-US" dirty="0"/>
                </a:b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0" i="0" dirty="0">
                    <a:latin typeface="+mj-lt"/>
                  </a:rPr>
                  <a:t>for input </a:t>
                </a:r>
                <a:r>
                  <a:rPr lang="en-US" b="0" i="0" dirty="0" err="1">
                    <a:latin typeface="+mj-lt"/>
                  </a:rPr>
                  <a:t>i</a:t>
                </a:r>
                <a:r>
                  <a:rPr lang="en-US" b="0" i="0" dirty="0">
                    <a:latin typeface="+mj-lt"/>
                  </a:rPr>
                  <a:t> and class j</a:t>
                </a:r>
                <a:endParaRPr lang="en-US" dirty="0"/>
              </a:p>
              <a:p>
                <a:r>
                  <a:rPr lang="en-US" dirty="0" err="1"/>
                  <a:t>Softmax</a:t>
                </a:r>
                <a:r>
                  <a:rPr lang="en-US" dirty="0"/>
                  <a:t> maximizes expected score subject to “entropy”</a:t>
                </a:r>
                <a:br>
                  <a:rPr lang="en-US" dirty="0"/>
                </a:b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E26833D-B10B-B547-B26E-0A4F73C27B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84356" y="4683211"/>
                <a:ext cx="8575287" cy="1888277"/>
              </a:xfrm>
              <a:blipFill>
                <a:blip r:embed="rId2"/>
                <a:stretch>
                  <a:fillRect l="-1625" t="-6711" b="-154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D4B550-EDC9-C04A-B043-7D214D24656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F308B7C-4F2A-4ED2-93F3-224C3EC9CBD5}" type="slidenum">
              <a:rPr lang="en-US" smtClean="0">
                <a:solidFill>
                  <a:srgbClr val="000000"/>
                </a:solidFill>
              </a:rPr>
              <a:pPr/>
              <a:t>3</a:t>
            </a:fld>
            <a:endParaRPr lang="en-US">
              <a:solidFill>
                <a:srgbClr val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AF73521B-2912-3745-B74C-CA76EC8ECF0A}"/>
                  </a:ext>
                </a:extLst>
              </p:cNvPr>
              <p:cNvSpPr/>
              <p:nvPr/>
            </p:nvSpPr>
            <p:spPr>
              <a:xfrm>
                <a:off x="877330" y="959017"/>
                <a:ext cx="679621" cy="679621"/>
              </a:xfrm>
              <a:prstGeom prst="ellipse">
                <a:avLst/>
              </a:prstGeom>
              <a:ln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uFill>
                                <a:solidFill/>
                              </a:u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uFill>
                                <a:solidFill/>
                              </a:u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 dirty="0" smtClean="0">
                              <a:uFill>
                                <a:solidFill/>
                              </a:u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i="0" dirty="0">
                  <a:uFill>
                    <a:solidFill/>
                  </a:uFill>
                  <a:latin typeface="+mj-lt"/>
                </a:endParaRPr>
              </a:p>
            </p:txBody>
          </p:sp>
        </mc:Choice>
        <mc:Fallback xmlns="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AF73521B-2912-3745-B74C-CA76EC8ECF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330" y="959017"/>
                <a:ext cx="679621" cy="679621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8BCF361D-6A52-E34A-902A-D7909751C92B}"/>
                  </a:ext>
                </a:extLst>
              </p:cNvPr>
              <p:cNvSpPr/>
              <p:nvPr/>
            </p:nvSpPr>
            <p:spPr>
              <a:xfrm>
                <a:off x="877330" y="1873417"/>
                <a:ext cx="679621" cy="679621"/>
              </a:xfrm>
              <a:prstGeom prst="ellipse">
                <a:avLst/>
              </a:prstGeom>
              <a:ln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uFill>
                                <a:solidFill/>
                              </a:u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uFill>
                                <a:solidFill/>
                              </a:u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 dirty="0" smtClean="0">
                              <a:uFill>
                                <a:solidFill/>
                              </a:u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i="0" dirty="0">
                  <a:uFill>
                    <a:solidFill/>
                  </a:uFill>
                  <a:latin typeface="+mj-lt"/>
                </a:endParaRPr>
              </a:p>
            </p:txBody>
          </p:sp>
        </mc:Choice>
        <mc:Fallback xmlns="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8BCF361D-6A52-E34A-902A-D7909751C9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330" y="1873417"/>
                <a:ext cx="679621" cy="679621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C7615490-B308-E547-9DE8-0190F2F5FC83}"/>
                  </a:ext>
                </a:extLst>
              </p:cNvPr>
              <p:cNvSpPr/>
              <p:nvPr/>
            </p:nvSpPr>
            <p:spPr>
              <a:xfrm>
                <a:off x="877330" y="3667883"/>
                <a:ext cx="679621" cy="679621"/>
              </a:xfrm>
              <a:prstGeom prst="ellipse">
                <a:avLst/>
              </a:prstGeom>
              <a:ln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uFill>
                                <a:solidFill/>
                              </a:u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uFill>
                                <a:solidFill/>
                              </a:u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uFill>
                                <a:solidFill/>
                              </a:u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2400" i="0" dirty="0">
                  <a:uFill>
                    <a:solidFill/>
                  </a:uFill>
                  <a:latin typeface="+mj-lt"/>
                </a:endParaRPr>
              </a:p>
            </p:txBody>
          </p:sp>
        </mc:Choice>
        <mc:Fallback xmlns="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C7615490-B308-E547-9DE8-0190F2F5FC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330" y="3667883"/>
                <a:ext cx="679621" cy="679621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4FFBAE0D-D489-A744-8E8A-7F96804F8AC4}"/>
                  </a:ext>
                </a:extLst>
              </p:cNvPr>
              <p:cNvSpPr/>
              <p:nvPr/>
            </p:nvSpPr>
            <p:spPr>
              <a:xfrm>
                <a:off x="3821617" y="1088901"/>
                <a:ext cx="1565189" cy="869034"/>
              </a:xfrm>
              <a:prstGeom prst="ellipse">
                <a:avLst/>
              </a:prstGeom>
              <a:ln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sz="2000" b="0" i="1" dirty="0" smtClean="0">
                              <a:uFill>
                                <a:solidFill/>
                              </a:u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b="0" i="1" dirty="0" smtClean="0">
                              <a:uFill>
                                <a:solidFill/>
                              </a:u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sz="2000" b="0" i="1" dirty="0" smtClean="0">
                                  <a:uFill>
                                    <a:solidFill/>
                                  </a:u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b="0" i="1" dirty="0" smtClean="0">
                                  <a:uFill>
                                    <a:solidFill/>
                                  </a:u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000" b="0" i="1" dirty="0" smtClean="0">
                                  <a:uFill>
                                    <a:solidFill/>
                                  </a:u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000" b="0" i="1" dirty="0" smtClean="0">
                                      <a:uFill>
                                        <a:solidFill/>
                                      </a:u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dirty="0" smtClean="0">
                                      <a:uFill>
                                        <a:solidFill/>
                                      </a:u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bSup>
                          <m:sSub>
                            <m:sSubPr>
                              <m:ctrlPr>
                                <a:rPr lang="en-US" sz="2000" b="0" i="1" dirty="0" smtClean="0">
                                  <a:uFill>
                                    <a:solidFill/>
                                  </a:u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dirty="0" smtClean="0">
                                  <a:uFill>
                                    <a:solidFill/>
                                  </a:u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dirty="0" smtClean="0">
                                  <a:uFill>
                                    <a:solidFill/>
                                  </a:u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000" i="0" dirty="0">
                  <a:uFill>
                    <a:solidFill/>
                  </a:uFill>
                  <a:latin typeface="+mj-lt"/>
                </a:endParaRPr>
              </a:p>
            </p:txBody>
          </p:sp>
        </mc:Choice>
        <mc:Fallback xmlns="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4FFBAE0D-D489-A744-8E8A-7F96804F8A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1617" y="1088901"/>
                <a:ext cx="1565189" cy="869034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C3AA9B7B-498F-3A45-9EAF-D166EB42B516}"/>
                  </a:ext>
                </a:extLst>
              </p:cNvPr>
              <p:cNvSpPr/>
              <p:nvPr/>
            </p:nvSpPr>
            <p:spPr>
              <a:xfrm>
                <a:off x="3797643" y="2063561"/>
                <a:ext cx="1589163" cy="1017033"/>
              </a:xfrm>
              <a:prstGeom prst="ellipse">
                <a:avLst/>
              </a:prstGeom>
              <a:ln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sz="2000" b="0" i="1" dirty="0" smtClean="0">
                              <a:uFill>
                                <a:solidFill/>
                              </a:u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b="0" i="1" dirty="0" smtClean="0">
                              <a:uFill>
                                <a:solidFill/>
                              </a:u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sz="2000" b="0" i="1" dirty="0" smtClean="0">
                                  <a:uFill>
                                    <a:solidFill/>
                                  </a:u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b="0" i="1" dirty="0" smtClean="0">
                                  <a:uFill>
                                    <a:solidFill/>
                                  </a:u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000" b="0" i="1" dirty="0" smtClean="0">
                                  <a:uFill>
                                    <a:solidFill/>
                                  </a:u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000" b="0" i="1" dirty="0" smtClean="0">
                                      <a:uFill>
                                        <a:solidFill/>
                                      </a:u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dirty="0" smtClean="0">
                                      <a:uFill>
                                        <a:solidFill/>
                                      </a:u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bSup>
                          <m:sSub>
                            <m:sSubPr>
                              <m:ctrlPr>
                                <a:rPr lang="en-US" sz="2000" b="0" i="1" dirty="0" smtClean="0">
                                  <a:uFill>
                                    <a:solidFill/>
                                  </a:u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dirty="0" smtClean="0">
                                  <a:uFill>
                                    <a:solidFill/>
                                  </a:u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dirty="0" smtClean="0">
                                  <a:uFill>
                                    <a:solidFill/>
                                  </a:u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000" i="0" dirty="0">
                  <a:uFill>
                    <a:solidFill/>
                  </a:uFill>
                  <a:latin typeface="+mj-lt"/>
                </a:endParaRPr>
              </a:p>
            </p:txBody>
          </p:sp>
        </mc:Choice>
        <mc:Fallback xmlns="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C3AA9B7B-498F-3A45-9EAF-D166EB42B5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7643" y="2063561"/>
                <a:ext cx="1589163" cy="1017033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5D028DD-59D5-DB49-9891-F5B2FE17804D}"/>
              </a:ext>
            </a:extLst>
          </p:cNvPr>
          <p:cNvCxnSpPr>
            <a:cxnSpLocks/>
            <a:stCxn id="5" idx="6"/>
            <a:endCxn id="8" idx="1"/>
          </p:cNvCxnSpPr>
          <p:nvPr/>
        </p:nvCxnSpPr>
        <p:spPr bwMode="auto">
          <a:xfrm flipV="1">
            <a:off x="1556951" y="1216168"/>
            <a:ext cx="2493883" cy="8266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D88EA6A-7627-9842-AFFF-D7337551D9D8}"/>
              </a:ext>
            </a:extLst>
          </p:cNvPr>
          <p:cNvCxnSpPr>
            <a:cxnSpLocks/>
            <a:stCxn id="6" idx="6"/>
            <a:endCxn id="8" idx="2"/>
          </p:cNvCxnSpPr>
          <p:nvPr/>
        </p:nvCxnSpPr>
        <p:spPr bwMode="auto">
          <a:xfrm flipV="1">
            <a:off x="1556951" y="1523418"/>
            <a:ext cx="2264666" cy="68981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3C712C2-D704-174C-A00C-C0B65B2A9257}"/>
              </a:ext>
            </a:extLst>
          </p:cNvPr>
          <p:cNvCxnSpPr>
            <a:cxnSpLocks/>
            <a:stCxn id="7" idx="6"/>
            <a:endCxn id="8" idx="3"/>
          </p:cNvCxnSpPr>
          <p:nvPr/>
        </p:nvCxnSpPr>
        <p:spPr bwMode="auto">
          <a:xfrm flipV="1">
            <a:off x="1556951" y="1830668"/>
            <a:ext cx="2493883" cy="2177026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3D65DE5-5B2B-8A4D-9DE2-5E3B7AB508D3}"/>
              </a:ext>
            </a:extLst>
          </p:cNvPr>
          <p:cNvCxnSpPr>
            <a:cxnSpLocks/>
            <a:stCxn id="8" idx="6"/>
          </p:cNvCxnSpPr>
          <p:nvPr/>
        </p:nvCxnSpPr>
        <p:spPr bwMode="auto">
          <a:xfrm>
            <a:off x="5386806" y="1523418"/>
            <a:ext cx="1643449" cy="204436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824304B-35EF-934D-8B9D-FB4CB947371C}"/>
              </a:ext>
            </a:extLst>
          </p:cNvPr>
          <p:cNvCxnSpPr>
            <a:cxnSpLocks/>
            <a:stCxn id="10" idx="6"/>
          </p:cNvCxnSpPr>
          <p:nvPr/>
        </p:nvCxnSpPr>
        <p:spPr bwMode="auto">
          <a:xfrm flipV="1">
            <a:off x="5386806" y="2441642"/>
            <a:ext cx="1619475" cy="130436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A1116A7-65FF-C241-BD46-FA297C4747A5}"/>
              </a:ext>
            </a:extLst>
          </p:cNvPr>
          <p:cNvCxnSpPr>
            <a:cxnSpLocks/>
            <a:stCxn id="5" idx="6"/>
            <a:endCxn id="10" idx="1"/>
          </p:cNvCxnSpPr>
          <p:nvPr/>
        </p:nvCxnSpPr>
        <p:spPr bwMode="auto">
          <a:xfrm>
            <a:off x="1556951" y="1298828"/>
            <a:ext cx="2473420" cy="913674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68E90D1A-921F-A24A-A83A-127A242E2136}"/>
              </a:ext>
            </a:extLst>
          </p:cNvPr>
          <p:cNvCxnSpPr>
            <a:cxnSpLocks/>
            <a:stCxn id="6" idx="6"/>
            <a:endCxn id="10" idx="2"/>
          </p:cNvCxnSpPr>
          <p:nvPr/>
        </p:nvCxnSpPr>
        <p:spPr bwMode="auto">
          <a:xfrm>
            <a:off x="1556951" y="2213228"/>
            <a:ext cx="2240692" cy="35885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F809A25-4E33-4D43-ACCC-335D03083123}"/>
              </a:ext>
            </a:extLst>
          </p:cNvPr>
          <p:cNvCxnSpPr>
            <a:cxnSpLocks/>
            <a:stCxn id="7" idx="6"/>
            <a:endCxn id="10" idx="3"/>
          </p:cNvCxnSpPr>
          <p:nvPr/>
        </p:nvCxnSpPr>
        <p:spPr bwMode="auto">
          <a:xfrm flipV="1">
            <a:off x="1556951" y="2931653"/>
            <a:ext cx="2473420" cy="1076041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EDC56AC3-0B17-5B41-BF06-80D7B3F71E40}"/>
              </a:ext>
            </a:extLst>
          </p:cNvPr>
          <p:cNvSpPr txBox="1"/>
          <p:nvPr/>
        </p:nvSpPr>
        <p:spPr>
          <a:xfrm>
            <a:off x="5535827" y="1482432"/>
            <a:ext cx="152028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0" dirty="0">
                <a:latin typeface="+mj-lt"/>
              </a:rPr>
              <a:t>Score for </a:t>
            </a:r>
            <a:br>
              <a:rPr lang="en-US" sz="2400" i="0" dirty="0">
                <a:latin typeface="+mj-lt"/>
              </a:rPr>
            </a:br>
            <a:r>
              <a:rPr lang="en-US" sz="2400" i="0" dirty="0">
                <a:latin typeface="+mj-lt"/>
              </a:rPr>
              <a:t>class 1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786A346-77CA-CE45-A56A-C4698C7C53C2}"/>
              </a:ext>
            </a:extLst>
          </p:cNvPr>
          <p:cNvSpPr txBox="1"/>
          <p:nvPr/>
        </p:nvSpPr>
        <p:spPr>
          <a:xfrm>
            <a:off x="5548598" y="2371629"/>
            <a:ext cx="152028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0" dirty="0">
                <a:latin typeface="+mj-lt"/>
              </a:rPr>
              <a:t>Score for </a:t>
            </a:r>
            <a:br>
              <a:rPr lang="en-US" sz="2400" i="0" dirty="0">
                <a:latin typeface="+mj-lt"/>
              </a:rPr>
            </a:br>
            <a:r>
              <a:rPr lang="en-US" sz="2400" i="0" dirty="0">
                <a:latin typeface="+mj-lt"/>
              </a:rPr>
              <a:t>class 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3DF06B35-25D3-4140-BA15-EBBA74EED675}"/>
                  </a:ext>
                </a:extLst>
              </p:cNvPr>
              <p:cNvSpPr txBox="1"/>
              <p:nvPr/>
            </p:nvSpPr>
            <p:spPr>
              <a:xfrm>
                <a:off x="2581823" y="883950"/>
                <a:ext cx="876009" cy="5487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sz="2400" i="0" dirty="0">
                  <a:latin typeface="+mj-lt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3DF06B35-25D3-4140-BA15-EBBA74EED6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1823" y="883950"/>
                <a:ext cx="876009" cy="548740"/>
              </a:xfrm>
              <a:prstGeom prst="rect">
                <a:avLst/>
              </a:prstGeom>
              <a:blipFill>
                <a:blip r:embed="rId8"/>
                <a:stretch>
                  <a:fillRect b="-11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D0469D37-6E15-2541-8B05-989821C14034}"/>
                  </a:ext>
                </a:extLst>
              </p:cNvPr>
              <p:cNvSpPr txBox="1"/>
              <p:nvPr/>
            </p:nvSpPr>
            <p:spPr>
              <a:xfrm>
                <a:off x="1940011" y="2017254"/>
                <a:ext cx="774867" cy="4729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sz="2000" i="0" dirty="0">
                  <a:latin typeface="+mj-lt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D0469D37-6E15-2541-8B05-989821C140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0011" y="2017254"/>
                <a:ext cx="774867" cy="472950"/>
              </a:xfrm>
              <a:prstGeom prst="rect">
                <a:avLst/>
              </a:prstGeom>
              <a:blipFill>
                <a:blip r:embed="rId9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913A17D4-5EA8-8847-ABC0-836F6BD5AEEA}"/>
                  </a:ext>
                </a:extLst>
              </p:cNvPr>
              <p:cNvSpPr txBox="1"/>
              <p:nvPr/>
            </p:nvSpPr>
            <p:spPr>
              <a:xfrm>
                <a:off x="2294625" y="3170202"/>
                <a:ext cx="876009" cy="5361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sz="2400" i="0" dirty="0">
                  <a:latin typeface="+mj-lt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913A17D4-5EA8-8847-ABC0-836F6BD5AE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4625" y="3170202"/>
                <a:ext cx="876009" cy="536109"/>
              </a:xfrm>
              <a:prstGeom prst="rect">
                <a:avLst/>
              </a:prstGeom>
              <a:blipFill>
                <a:blip r:embed="rId10"/>
                <a:stretch>
                  <a:fillRect b="-139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A876DF6C-04E9-E64C-9C23-8F0B6992CCFC}"/>
                  </a:ext>
                </a:extLst>
              </p:cNvPr>
              <p:cNvSpPr/>
              <p:nvPr/>
            </p:nvSpPr>
            <p:spPr>
              <a:xfrm>
                <a:off x="7068886" y="1204432"/>
                <a:ext cx="2000972" cy="2809068"/>
              </a:xfrm>
              <a:prstGeom prst="rect">
                <a:avLst/>
              </a:prstGeom>
              <a:ln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wrap="square" lIns="0" tIns="0" rIns="0" bIns="0" rtlCol="0" anchor="ctr">
                <a:noAutofit/>
              </a:bodyPr>
              <a:lstStyle/>
              <a:p>
                <a:pPr algn="ctr"/>
                <a:r>
                  <a:rPr lang="en-US" sz="2400" i="0" dirty="0">
                    <a:uFill>
                      <a:solidFill/>
                    </a:uFill>
                    <a:latin typeface="+mj-lt"/>
                  </a:rPr>
                  <a:t>Softmax</a:t>
                </a:r>
                <a:r>
                  <a:rPr lang="en-US" dirty="0">
                    <a:latin typeface="+mj-lt"/>
                  </a:rPr>
                  <a:t> </a:t>
                </a:r>
                <a:r>
                  <a:rPr lang="en-US" sz="2400" i="0" dirty="0">
                    <a:uFill>
                      <a:solidFill/>
                    </a:uFill>
                    <a:latin typeface="+mj-lt"/>
                  </a:rPr>
                  <a:t>probability distribution</a:t>
                </a:r>
              </a:p>
              <a:p>
                <a:pPr algn="ctr"/>
                <a:br>
                  <a:rPr lang="en-US" sz="2400" i="0" dirty="0">
                    <a:uFill>
                      <a:solidFill/>
                    </a:uFill>
                    <a:latin typeface="+mj-lt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uFill>
                            <a:solidFill/>
                          </a:u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400" b="0" i="1" smtClean="0">
                              <a:uFill>
                                <a:solidFill/>
                              </a:u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uFill>
                                <a:solidFill/>
                              </a:uFill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sz="2400" b="0" i="1" smtClean="0">
                          <a:uFill>
                            <a:solidFill/>
                          </a:u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uFill>
                                <a:solidFill/>
                              </a:u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b="0" i="1" smtClean="0">
                                  <a:uFill>
                                    <a:solidFill/>
                                  </a:u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uFill>
                                    <a:solidFill/>
                                  </a:u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b="0" i="1" smtClean="0">
                                  <a:uFill>
                                    <a:solidFill/>
                                  </a:uFill>
                                  <a:latin typeface="Cambria Math" panose="02040503050406030204" pitchFamily="18" charset="0"/>
                                </a:rPr>
                                <m:t>𝑠𝑐𝑜𝑟𝑒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uFill>
                                        <a:solidFill/>
                                      </a:u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uFill>
                                        <a:solidFill/>
                                      </a:u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</m:d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sz="2400" b="0" i="1" smtClean="0">
                                  <a:uFill>
                                    <a:solidFill/>
                                  </a:u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2400" b="0" i="1" smtClean="0">
                                  <a:uFill>
                                    <a:solidFill/>
                                  </a:u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sz="2400" b="0" i="1" smtClean="0">
                                      <a:uFill>
                                        <a:solidFill/>
                                      </a:u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uFill>
                                        <a:solidFill/>
                                      </a:u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uFill>
                                        <a:solidFill/>
                                      </a:uFill>
                                      <a:latin typeface="Cambria Math" panose="02040503050406030204" pitchFamily="18" charset="0"/>
                                    </a:rPr>
                                    <m:t>𝑠𝑐𝑜𝑟𝑒</m:t>
                                  </m:r>
                                  <m:d>
                                    <m:dPr>
                                      <m:ctrlPr>
                                        <a:rPr lang="en-US" sz="2400" b="0" i="1" smtClean="0">
                                          <a:uFill>
                                            <a:solidFill/>
                                          </a:u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 smtClean="0">
                                          <a:uFill>
                                            <a:solidFill/>
                                          </a:uFill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en-US" sz="2400" i="0" dirty="0">
                  <a:uFill>
                    <a:solidFill/>
                  </a:uFill>
                  <a:latin typeface="+mj-lt"/>
                </a:endParaRPr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A876DF6C-04E9-E64C-9C23-8F0B6992CCF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8886" y="1204432"/>
                <a:ext cx="2000972" cy="280906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8FA5B451-18CB-9942-B4A9-B32EFF673202}"/>
                  </a:ext>
                </a:extLst>
              </p:cNvPr>
              <p:cNvSpPr/>
              <p:nvPr/>
            </p:nvSpPr>
            <p:spPr>
              <a:xfrm>
                <a:off x="3777417" y="3281095"/>
                <a:ext cx="1589163" cy="1017033"/>
              </a:xfrm>
              <a:prstGeom prst="ellipse">
                <a:avLst/>
              </a:prstGeom>
              <a:ln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sz="2000" b="0" i="1" dirty="0" smtClean="0">
                              <a:uFill>
                                <a:solidFill/>
                              </a:u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b="0" i="1" dirty="0" smtClean="0">
                              <a:uFill>
                                <a:solidFill/>
                              </a:u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sz="2000" b="0" i="1" dirty="0" smtClean="0">
                                  <a:uFill>
                                    <a:solidFill/>
                                  </a:u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b="0" i="1" dirty="0" smtClean="0">
                                  <a:uFill>
                                    <a:solidFill/>
                                  </a:u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000" b="0" i="1" dirty="0" smtClean="0">
                                  <a:uFill>
                                    <a:solidFill/>
                                  </a:u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000" b="0" i="1" dirty="0" smtClean="0">
                                      <a:uFill>
                                        <a:solidFill/>
                                      </a:u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dirty="0" smtClean="0">
                                      <a:uFill>
                                        <a:solidFill/>
                                      </a:u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d>
                            </m:sup>
                          </m:sSubSup>
                          <m:sSub>
                            <m:sSubPr>
                              <m:ctrlPr>
                                <a:rPr lang="en-US" sz="2000" b="0" i="1" dirty="0" smtClean="0">
                                  <a:uFill>
                                    <a:solidFill/>
                                  </a:u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dirty="0" smtClean="0">
                                  <a:uFill>
                                    <a:solidFill/>
                                  </a:u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dirty="0" smtClean="0">
                                  <a:uFill>
                                    <a:solidFill/>
                                  </a:u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000" i="0" dirty="0">
                  <a:uFill>
                    <a:solidFill/>
                  </a:uFill>
                  <a:latin typeface="+mj-lt"/>
                </a:endParaRPr>
              </a:p>
            </p:txBody>
          </p:sp>
        </mc:Choice>
        <mc:Fallback xmlns=""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8FA5B451-18CB-9942-B4A9-B32EFF6732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7417" y="3281095"/>
                <a:ext cx="1589163" cy="1017033"/>
              </a:xfrm>
              <a:prstGeom prst="ellipse">
                <a:avLst/>
              </a:prstGeom>
              <a:blipFill>
                <a:blip r:embed="rId12"/>
                <a:stretch>
                  <a:fillRect/>
                </a:stretch>
              </a:blipFill>
              <a:ln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D4FD405F-0D7B-BB4B-A519-2D9B1424F6F7}"/>
              </a:ext>
            </a:extLst>
          </p:cNvPr>
          <p:cNvCxnSpPr>
            <a:cxnSpLocks/>
            <a:stCxn id="7" idx="6"/>
            <a:endCxn id="59" idx="3"/>
          </p:cNvCxnSpPr>
          <p:nvPr/>
        </p:nvCxnSpPr>
        <p:spPr bwMode="auto">
          <a:xfrm>
            <a:off x="1556951" y="4007694"/>
            <a:ext cx="2453194" cy="141493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4551CAAD-68CC-EC4D-BF58-04ED64104788}"/>
              </a:ext>
            </a:extLst>
          </p:cNvPr>
          <p:cNvCxnSpPr>
            <a:cxnSpLocks/>
            <a:stCxn id="6" idx="6"/>
            <a:endCxn id="59" idx="2"/>
          </p:cNvCxnSpPr>
          <p:nvPr/>
        </p:nvCxnSpPr>
        <p:spPr bwMode="auto">
          <a:xfrm>
            <a:off x="1556951" y="2213228"/>
            <a:ext cx="2220466" cy="1576384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B4F2F228-9CD4-EC4E-A663-DFC318C323EB}"/>
              </a:ext>
            </a:extLst>
          </p:cNvPr>
          <p:cNvCxnSpPr>
            <a:cxnSpLocks/>
            <a:stCxn id="5" idx="6"/>
            <a:endCxn id="59" idx="1"/>
          </p:cNvCxnSpPr>
          <p:nvPr/>
        </p:nvCxnSpPr>
        <p:spPr bwMode="auto">
          <a:xfrm>
            <a:off x="1556951" y="1298828"/>
            <a:ext cx="2453194" cy="2131208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AEFF4B2C-EB3F-B04F-968C-2E942EDC26B9}"/>
                  </a:ext>
                </a:extLst>
              </p:cNvPr>
              <p:cNvSpPr txBox="1"/>
              <p:nvPr/>
            </p:nvSpPr>
            <p:spPr>
              <a:xfrm>
                <a:off x="2342258" y="3754498"/>
                <a:ext cx="876009" cy="5361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sz="2400" i="0" dirty="0">
                  <a:latin typeface="+mj-lt"/>
                </a:endParaRP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AEFF4B2C-EB3F-B04F-968C-2E942EDC26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2258" y="3754498"/>
                <a:ext cx="876009" cy="536109"/>
              </a:xfrm>
              <a:prstGeom prst="rect">
                <a:avLst/>
              </a:prstGeom>
              <a:blipFill>
                <a:blip r:embed="rId13"/>
                <a:stretch>
                  <a:fillRect b="-139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5A967F22-020E-1C45-B1AD-BCA7B90BBDBA}"/>
              </a:ext>
            </a:extLst>
          </p:cNvPr>
          <p:cNvCxnSpPr>
            <a:cxnSpLocks/>
            <a:stCxn id="59" idx="6"/>
          </p:cNvCxnSpPr>
          <p:nvPr/>
        </p:nvCxnSpPr>
        <p:spPr bwMode="auto">
          <a:xfrm flipV="1">
            <a:off x="5366580" y="3515966"/>
            <a:ext cx="1639701" cy="273646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68DA7120-2C43-1349-A91D-3E3FB246B63A}"/>
              </a:ext>
            </a:extLst>
          </p:cNvPr>
          <p:cNvSpPr txBox="1"/>
          <p:nvPr/>
        </p:nvSpPr>
        <p:spPr>
          <a:xfrm>
            <a:off x="5528135" y="3374112"/>
            <a:ext cx="152028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0" dirty="0">
                <a:latin typeface="+mj-lt"/>
              </a:rPr>
              <a:t>Score for </a:t>
            </a:r>
            <a:br>
              <a:rPr lang="en-US" sz="2400" i="0" dirty="0">
                <a:latin typeface="+mj-lt"/>
              </a:rPr>
            </a:br>
            <a:r>
              <a:rPr lang="en-US" sz="2400" i="0" dirty="0">
                <a:latin typeface="+mj-lt"/>
              </a:rPr>
              <a:t>class 3</a:t>
            </a:r>
          </a:p>
        </p:txBody>
      </p:sp>
    </p:spTree>
    <p:extLst>
      <p:ext uri="{BB962C8B-B14F-4D97-AF65-F5344CB8AC3E}">
        <p14:creationId xmlns:p14="http://schemas.microsoft.com/office/powerpoint/2010/main" val="3508184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241548-22C6-D44C-9837-34B7F4699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Recall multiclass logistic regression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E26833D-B10B-B547-B26E-0A4F73C27B9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84356" y="4683211"/>
                <a:ext cx="8575287" cy="1888277"/>
              </a:xfrm>
            </p:spPr>
            <p:txBody>
              <a:bodyPr/>
              <a:lstStyle/>
              <a:p>
                <a:r>
                  <a:rPr lang="en-US" dirty="0"/>
                  <a:t>How do we find the right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/>
                  <a:t>’s?</a:t>
                </a:r>
              </a:p>
              <a:p>
                <a:r>
                  <a:rPr lang="en-US" dirty="0"/>
                  <a:t>Define loss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=−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Pr</m:t>
                            </m:r>
                          </m:fName>
                          <m:e>
                            <m:d>
                              <m:dPr>
                                <m:endChr m:val="|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𝑑𝑎𝑡𝑎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𝑙𝑎𝑏𝑒𝑙𝑠</m:t>
                                </m:r>
                              </m:e>
                            </m:d>
                          </m:e>
                        </m:fun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𝑠𝑐𝑜𝑟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n-US" i="1">
                                        <a:uFill>
                                          <a:solidFill/>
                                        </a:uFill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uFill>
                                          <a:solidFill/>
                                        </a:u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  <m:sup/>
                                  <m:e>
                                    <m:sSup>
                                      <m:sSupPr>
                                        <m:ctrlPr>
                                          <a:rPr lang="en-US" i="1">
                                            <a:uFill>
                                              <a:solidFill/>
                                            </a:u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i="1">
                                            <a:uFill>
                                              <a:solidFill/>
                                            </a:uFill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r>
                                          <a:rPr lang="en-US" i="1">
                                            <a:uFill>
                                              <a:solidFill/>
                                            </a:uFill>
                                            <a:latin typeface="Cambria Math" panose="02040503050406030204" pitchFamily="18" charset="0"/>
                                          </a:rPr>
                                          <m:t>𝑠𝑐𝑜𝑟𝑒</m:t>
                                        </m:r>
                                        <m:d>
                                          <m:dPr>
                                            <m:ctrlPr>
                                              <a:rPr lang="en-US" i="1">
                                                <a:uFill>
                                                  <a:solidFill/>
                                                </a:u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i="1">
                                                <a:uFill>
                                                  <a:solidFill/>
                                                </a:uFill>
                                                <a:latin typeface="Cambria Math" panose="02040503050406030204" pitchFamily="18" charset="0"/>
                                              </a:rPr>
                                              <m:t>𝑐</m:t>
                                            </m:r>
                                            <m:r>
                                              <a:rPr lang="en-US" b="0" i="1" smtClean="0">
                                                <a:uFill>
                                                  <a:solidFill/>
                                                </a:uFill>
                                                <a:latin typeface="Cambria Math" panose="02040503050406030204" pitchFamily="18" charset="0"/>
                                              </a:rPr>
                                              <m:t>|</m:t>
                                            </m:r>
                                            <m:sSup>
                                              <m:sSupPr>
                                                <m:ctrlPr>
                                                  <a:rPr lang="en-US" b="0" i="1" smtClean="0">
                                                    <a:uFill>
                                                      <a:solidFill/>
                                                    </a:u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US" b="0" i="1" smtClean="0">
                                                    <a:uFill>
                                                      <a:solidFill/>
                                                    </a:uFill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p>
                                                <m:d>
                                                  <m:dPr>
                                                    <m:ctrlPr>
                                                      <a:rPr lang="en-US" b="0" i="1" smtClean="0">
                                                        <a:uFill>
                                                          <a:solidFill/>
                                                        </a:u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r>
                                                      <a:rPr lang="en-US" b="0" i="1" smtClean="0">
                                                        <a:uFill>
                                                          <a:solidFill/>
                                                        </a:u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𝑖</m:t>
                                                    </m:r>
                                                  </m:e>
                                                </m:d>
                                              </m:sup>
                                            </m:sSup>
                                          </m:e>
                                        </m:d>
                                      </m:sup>
                                    </m:sSup>
                                  </m:e>
                                </m:nary>
                              </m:e>
                            </m:d>
                          </m:e>
                        </m:d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E26833D-B10B-B547-B26E-0A4F73C27B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84356" y="4683211"/>
                <a:ext cx="8575287" cy="1888277"/>
              </a:xfrm>
              <a:blipFill>
                <a:blip r:embed="rId2"/>
                <a:stretch>
                  <a:fillRect l="-6204" t="-23490" b="-1255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D4B550-EDC9-C04A-B043-7D214D24656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F308B7C-4F2A-4ED2-93F3-224C3EC9CBD5}" type="slidenum">
              <a:rPr lang="en-US" smtClean="0">
                <a:solidFill>
                  <a:srgbClr val="000000"/>
                </a:solidFill>
              </a:rPr>
              <a:pPr/>
              <a:t>4</a:t>
            </a:fld>
            <a:endParaRPr lang="en-US">
              <a:solidFill>
                <a:srgbClr val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AF73521B-2912-3745-B74C-CA76EC8ECF0A}"/>
                  </a:ext>
                </a:extLst>
              </p:cNvPr>
              <p:cNvSpPr/>
              <p:nvPr/>
            </p:nvSpPr>
            <p:spPr>
              <a:xfrm>
                <a:off x="877330" y="959017"/>
                <a:ext cx="679621" cy="679621"/>
              </a:xfrm>
              <a:prstGeom prst="ellipse">
                <a:avLst/>
              </a:prstGeom>
              <a:ln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uFill>
                                <a:solidFill/>
                              </a:u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uFill>
                                <a:solidFill/>
                              </a:u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uFill>
                                <a:solidFill/>
                              </a:u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i="0" dirty="0">
                  <a:uFill>
                    <a:solidFill/>
                  </a:uFill>
                  <a:latin typeface="+mj-lt"/>
                </a:endParaRPr>
              </a:p>
            </p:txBody>
          </p:sp>
        </mc:Choice>
        <mc:Fallback xmlns="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AF73521B-2912-3745-B74C-CA76EC8ECF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330" y="959017"/>
                <a:ext cx="679621" cy="679621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8BCF361D-6A52-E34A-902A-D7909751C92B}"/>
                  </a:ext>
                </a:extLst>
              </p:cNvPr>
              <p:cNvSpPr/>
              <p:nvPr/>
            </p:nvSpPr>
            <p:spPr>
              <a:xfrm>
                <a:off x="877330" y="1873417"/>
                <a:ext cx="679621" cy="679621"/>
              </a:xfrm>
              <a:prstGeom prst="ellipse">
                <a:avLst/>
              </a:prstGeom>
              <a:ln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uFill>
                                <a:solidFill/>
                              </a:u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uFill>
                                <a:solidFill/>
                              </a:u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 dirty="0" smtClean="0">
                              <a:uFill>
                                <a:solidFill/>
                              </a:u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i="0" dirty="0">
                  <a:uFill>
                    <a:solidFill/>
                  </a:uFill>
                  <a:latin typeface="+mj-lt"/>
                </a:endParaRPr>
              </a:p>
            </p:txBody>
          </p:sp>
        </mc:Choice>
        <mc:Fallback xmlns="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8BCF361D-6A52-E34A-902A-D7909751C9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330" y="1873417"/>
                <a:ext cx="679621" cy="679621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C7615490-B308-E547-9DE8-0190F2F5FC83}"/>
                  </a:ext>
                </a:extLst>
              </p:cNvPr>
              <p:cNvSpPr/>
              <p:nvPr/>
            </p:nvSpPr>
            <p:spPr>
              <a:xfrm>
                <a:off x="877330" y="3667883"/>
                <a:ext cx="679621" cy="679621"/>
              </a:xfrm>
              <a:prstGeom prst="ellipse">
                <a:avLst/>
              </a:prstGeom>
              <a:ln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uFill>
                                <a:solidFill/>
                              </a:u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uFill>
                                <a:solidFill/>
                              </a:u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uFill>
                                <a:solidFill/>
                              </a:u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2400" i="0" dirty="0">
                  <a:uFill>
                    <a:solidFill/>
                  </a:uFill>
                  <a:latin typeface="+mj-lt"/>
                </a:endParaRPr>
              </a:p>
            </p:txBody>
          </p:sp>
        </mc:Choice>
        <mc:Fallback xmlns="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C7615490-B308-E547-9DE8-0190F2F5FC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330" y="3667883"/>
                <a:ext cx="679621" cy="679621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4FFBAE0D-D489-A744-8E8A-7F96804F8AC4}"/>
                  </a:ext>
                </a:extLst>
              </p:cNvPr>
              <p:cNvSpPr/>
              <p:nvPr/>
            </p:nvSpPr>
            <p:spPr>
              <a:xfrm>
                <a:off x="3821617" y="1088901"/>
                <a:ext cx="1565189" cy="869034"/>
              </a:xfrm>
              <a:prstGeom prst="ellipse">
                <a:avLst/>
              </a:prstGeom>
              <a:ln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sz="2000" b="0" i="1" dirty="0" smtClean="0">
                              <a:uFill>
                                <a:solidFill/>
                              </a:u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b="0" i="1" dirty="0" smtClean="0">
                              <a:uFill>
                                <a:solidFill/>
                              </a:u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sz="2000" b="0" i="1" dirty="0" smtClean="0">
                                  <a:uFill>
                                    <a:solidFill/>
                                  </a:u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b="0" i="1" dirty="0" smtClean="0">
                                  <a:uFill>
                                    <a:solidFill/>
                                  </a:u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000" b="0" i="1" dirty="0" smtClean="0">
                                  <a:uFill>
                                    <a:solidFill/>
                                  </a:u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000" b="0" i="1" dirty="0" smtClean="0">
                                      <a:uFill>
                                        <a:solidFill/>
                                      </a:u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dirty="0" smtClean="0">
                                      <a:uFill>
                                        <a:solidFill/>
                                      </a:u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bSup>
                          <m:sSub>
                            <m:sSubPr>
                              <m:ctrlPr>
                                <a:rPr lang="en-US" sz="2000" b="0" i="1" dirty="0" smtClean="0">
                                  <a:uFill>
                                    <a:solidFill/>
                                  </a:u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dirty="0" smtClean="0">
                                  <a:uFill>
                                    <a:solidFill/>
                                  </a:u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dirty="0" smtClean="0">
                                  <a:uFill>
                                    <a:solidFill/>
                                  </a:u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000" i="0" dirty="0">
                  <a:uFill>
                    <a:solidFill/>
                  </a:uFill>
                  <a:latin typeface="+mj-lt"/>
                </a:endParaRPr>
              </a:p>
            </p:txBody>
          </p:sp>
        </mc:Choice>
        <mc:Fallback xmlns="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4FFBAE0D-D489-A744-8E8A-7F96804F8A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1617" y="1088901"/>
                <a:ext cx="1565189" cy="869034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C3AA9B7B-498F-3A45-9EAF-D166EB42B516}"/>
                  </a:ext>
                </a:extLst>
              </p:cNvPr>
              <p:cNvSpPr/>
              <p:nvPr/>
            </p:nvSpPr>
            <p:spPr>
              <a:xfrm>
                <a:off x="3797643" y="2063561"/>
                <a:ext cx="1589163" cy="1017033"/>
              </a:xfrm>
              <a:prstGeom prst="ellipse">
                <a:avLst/>
              </a:prstGeom>
              <a:ln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sz="2000" b="0" i="1" dirty="0" smtClean="0">
                              <a:uFill>
                                <a:solidFill/>
                              </a:u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b="0" i="1" dirty="0" smtClean="0">
                              <a:uFill>
                                <a:solidFill/>
                              </a:u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sz="2000" b="0" i="1" dirty="0" smtClean="0">
                                  <a:uFill>
                                    <a:solidFill/>
                                  </a:u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b="0" i="1" dirty="0" smtClean="0">
                                  <a:uFill>
                                    <a:solidFill/>
                                  </a:u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000" b="0" i="1" dirty="0" smtClean="0">
                                  <a:uFill>
                                    <a:solidFill/>
                                  </a:u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000" b="0" i="1" dirty="0" smtClean="0">
                                      <a:uFill>
                                        <a:solidFill/>
                                      </a:u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dirty="0" smtClean="0">
                                      <a:uFill>
                                        <a:solidFill/>
                                      </a:u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bSup>
                          <m:sSub>
                            <m:sSubPr>
                              <m:ctrlPr>
                                <a:rPr lang="en-US" sz="2000" b="0" i="1" dirty="0" smtClean="0">
                                  <a:uFill>
                                    <a:solidFill/>
                                  </a:u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dirty="0" smtClean="0">
                                  <a:uFill>
                                    <a:solidFill/>
                                  </a:u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dirty="0" smtClean="0">
                                  <a:uFill>
                                    <a:solidFill/>
                                  </a:u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000" i="0" dirty="0">
                  <a:uFill>
                    <a:solidFill/>
                  </a:uFill>
                  <a:latin typeface="+mj-lt"/>
                </a:endParaRPr>
              </a:p>
            </p:txBody>
          </p:sp>
        </mc:Choice>
        <mc:Fallback xmlns="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C3AA9B7B-498F-3A45-9EAF-D166EB42B5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7643" y="2063561"/>
                <a:ext cx="1589163" cy="1017033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5D028DD-59D5-DB49-9891-F5B2FE17804D}"/>
              </a:ext>
            </a:extLst>
          </p:cNvPr>
          <p:cNvCxnSpPr>
            <a:cxnSpLocks/>
            <a:stCxn id="5" idx="6"/>
            <a:endCxn id="8" idx="1"/>
          </p:cNvCxnSpPr>
          <p:nvPr/>
        </p:nvCxnSpPr>
        <p:spPr bwMode="auto">
          <a:xfrm flipV="1">
            <a:off x="1556951" y="1216168"/>
            <a:ext cx="2493883" cy="8266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D88EA6A-7627-9842-AFFF-D7337551D9D8}"/>
              </a:ext>
            </a:extLst>
          </p:cNvPr>
          <p:cNvCxnSpPr>
            <a:cxnSpLocks/>
            <a:stCxn id="6" idx="6"/>
            <a:endCxn id="8" idx="2"/>
          </p:cNvCxnSpPr>
          <p:nvPr/>
        </p:nvCxnSpPr>
        <p:spPr bwMode="auto">
          <a:xfrm flipV="1">
            <a:off x="1556951" y="1523418"/>
            <a:ext cx="2264666" cy="68981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3C712C2-D704-174C-A00C-C0B65B2A9257}"/>
              </a:ext>
            </a:extLst>
          </p:cNvPr>
          <p:cNvCxnSpPr>
            <a:cxnSpLocks/>
            <a:stCxn id="7" idx="6"/>
            <a:endCxn id="8" idx="3"/>
          </p:cNvCxnSpPr>
          <p:nvPr/>
        </p:nvCxnSpPr>
        <p:spPr bwMode="auto">
          <a:xfrm flipV="1">
            <a:off x="1556951" y="1830668"/>
            <a:ext cx="2493883" cy="2177026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3D65DE5-5B2B-8A4D-9DE2-5E3B7AB508D3}"/>
              </a:ext>
            </a:extLst>
          </p:cNvPr>
          <p:cNvCxnSpPr>
            <a:cxnSpLocks/>
            <a:stCxn id="8" idx="6"/>
          </p:cNvCxnSpPr>
          <p:nvPr/>
        </p:nvCxnSpPr>
        <p:spPr bwMode="auto">
          <a:xfrm>
            <a:off x="5386806" y="1523418"/>
            <a:ext cx="1643449" cy="204436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824304B-35EF-934D-8B9D-FB4CB947371C}"/>
              </a:ext>
            </a:extLst>
          </p:cNvPr>
          <p:cNvCxnSpPr>
            <a:cxnSpLocks/>
            <a:stCxn id="10" idx="6"/>
          </p:cNvCxnSpPr>
          <p:nvPr/>
        </p:nvCxnSpPr>
        <p:spPr bwMode="auto">
          <a:xfrm flipV="1">
            <a:off x="5386806" y="2441642"/>
            <a:ext cx="1619475" cy="130436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A1116A7-65FF-C241-BD46-FA297C4747A5}"/>
              </a:ext>
            </a:extLst>
          </p:cNvPr>
          <p:cNvCxnSpPr>
            <a:cxnSpLocks/>
            <a:stCxn id="5" idx="6"/>
            <a:endCxn id="10" idx="1"/>
          </p:cNvCxnSpPr>
          <p:nvPr/>
        </p:nvCxnSpPr>
        <p:spPr bwMode="auto">
          <a:xfrm>
            <a:off x="1556951" y="1298828"/>
            <a:ext cx="2473420" cy="913674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68E90D1A-921F-A24A-A83A-127A242E2136}"/>
              </a:ext>
            </a:extLst>
          </p:cNvPr>
          <p:cNvCxnSpPr>
            <a:cxnSpLocks/>
            <a:stCxn id="6" idx="6"/>
            <a:endCxn id="10" idx="2"/>
          </p:cNvCxnSpPr>
          <p:nvPr/>
        </p:nvCxnSpPr>
        <p:spPr bwMode="auto">
          <a:xfrm>
            <a:off x="1556951" y="2213228"/>
            <a:ext cx="2240692" cy="35885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F809A25-4E33-4D43-ACCC-335D03083123}"/>
              </a:ext>
            </a:extLst>
          </p:cNvPr>
          <p:cNvCxnSpPr>
            <a:cxnSpLocks/>
            <a:stCxn id="7" idx="6"/>
            <a:endCxn id="10" idx="3"/>
          </p:cNvCxnSpPr>
          <p:nvPr/>
        </p:nvCxnSpPr>
        <p:spPr bwMode="auto">
          <a:xfrm flipV="1">
            <a:off x="1556951" y="2931653"/>
            <a:ext cx="2473420" cy="1076041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EDC56AC3-0B17-5B41-BF06-80D7B3F71E40}"/>
              </a:ext>
            </a:extLst>
          </p:cNvPr>
          <p:cNvSpPr txBox="1"/>
          <p:nvPr/>
        </p:nvSpPr>
        <p:spPr>
          <a:xfrm>
            <a:off x="5535827" y="1482432"/>
            <a:ext cx="152028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0" dirty="0">
                <a:latin typeface="+mj-lt"/>
              </a:rPr>
              <a:t>Score for </a:t>
            </a:r>
            <a:br>
              <a:rPr lang="en-US" sz="2400" i="0" dirty="0">
                <a:latin typeface="+mj-lt"/>
              </a:rPr>
            </a:br>
            <a:r>
              <a:rPr lang="en-US" sz="2400" i="0" dirty="0">
                <a:latin typeface="+mj-lt"/>
              </a:rPr>
              <a:t>class 1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786A346-77CA-CE45-A56A-C4698C7C53C2}"/>
              </a:ext>
            </a:extLst>
          </p:cNvPr>
          <p:cNvSpPr txBox="1"/>
          <p:nvPr/>
        </p:nvSpPr>
        <p:spPr>
          <a:xfrm>
            <a:off x="5548598" y="2371629"/>
            <a:ext cx="152028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0" dirty="0">
                <a:latin typeface="+mj-lt"/>
              </a:rPr>
              <a:t>Score for </a:t>
            </a:r>
            <a:br>
              <a:rPr lang="en-US" sz="2400" i="0" dirty="0">
                <a:latin typeface="+mj-lt"/>
              </a:rPr>
            </a:br>
            <a:r>
              <a:rPr lang="en-US" sz="2400" i="0" dirty="0">
                <a:latin typeface="+mj-lt"/>
              </a:rPr>
              <a:t>class 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3DF06B35-25D3-4140-BA15-EBBA74EED675}"/>
                  </a:ext>
                </a:extLst>
              </p:cNvPr>
              <p:cNvSpPr txBox="1"/>
              <p:nvPr/>
            </p:nvSpPr>
            <p:spPr>
              <a:xfrm>
                <a:off x="2581823" y="883950"/>
                <a:ext cx="876009" cy="5487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sz="2400" i="0" dirty="0">
                  <a:latin typeface="+mj-lt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3DF06B35-25D3-4140-BA15-EBBA74EED6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1823" y="883950"/>
                <a:ext cx="876009" cy="548740"/>
              </a:xfrm>
              <a:prstGeom prst="rect">
                <a:avLst/>
              </a:prstGeom>
              <a:blipFill>
                <a:blip r:embed="rId8"/>
                <a:stretch>
                  <a:fillRect b="-11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D0469D37-6E15-2541-8B05-989821C14034}"/>
                  </a:ext>
                </a:extLst>
              </p:cNvPr>
              <p:cNvSpPr txBox="1"/>
              <p:nvPr/>
            </p:nvSpPr>
            <p:spPr>
              <a:xfrm>
                <a:off x="1940011" y="2017254"/>
                <a:ext cx="774867" cy="4729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sz="2000" i="0" dirty="0">
                  <a:latin typeface="+mj-lt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D0469D37-6E15-2541-8B05-989821C140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0011" y="2017254"/>
                <a:ext cx="774867" cy="472950"/>
              </a:xfrm>
              <a:prstGeom prst="rect">
                <a:avLst/>
              </a:prstGeom>
              <a:blipFill>
                <a:blip r:embed="rId9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913A17D4-5EA8-8847-ABC0-836F6BD5AEEA}"/>
                  </a:ext>
                </a:extLst>
              </p:cNvPr>
              <p:cNvSpPr txBox="1"/>
              <p:nvPr/>
            </p:nvSpPr>
            <p:spPr>
              <a:xfrm>
                <a:off x="2294625" y="3170202"/>
                <a:ext cx="876009" cy="5361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sz="2400" i="0" dirty="0">
                  <a:latin typeface="+mj-lt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913A17D4-5EA8-8847-ABC0-836F6BD5AE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4625" y="3170202"/>
                <a:ext cx="876009" cy="536109"/>
              </a:xfrm>
              <a:prstGeom prst="rect">
                <a:avLst/>
              </a:prstGeom>
              <a:blipFill>
                <a:blip r:embed="rId10"/>
                <a:stretch>
                  <a:fillRect b="-139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A876DF6C-04E9-E64C-9C23-8F0B6992CCFC}"/>
                  </a:ext>
                </a:extLst>
              </p:cNvPr>
              <p:cNvSpPr/>
              <p:nvPr/>
            </p:nvSpPr>
            <p:spPr>
              <a:xfrm>
                <a:off x="7068886" y="1204432"/>
                <a:ext cx="2000972" cy="2809068"/>
              </a:xfrm>
              <a:prstGeom prst="rect">
                <a:avLst/>
              </a:prstGeom>
              <a:ln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wrap="square" lIns="0" tIns="0" rIns="0" bIns="0" rtlCol="0" anchor="ctr">
                <a:noAutofit/>
              </a:bodyPr>
              <a:lstStyle/>
              <a:p>
                <a:pPr algn="ctr"/>
                <a:r>
                  <a:rPr lang="en-US" sz="2400" i="0" dirty="0">
                    <a:uFill>
                      <a:solidFill/>
                    </a:uFill>
                    <a:latin typeface="+mj-lt"/>
                  </a:rPr>
                  <a:t>Softmax</a:t>
                </a:r>
                <a:r>
                  <a:rPr lang="en-US" dirty="0">
                    <a:latin typeface="+mj-lt"/>
                  </a:rPr>
                  <a:t> </a:t>
                </a:r>
                <a:r>
                  <a:rPr lang="en-US" sz="2400" i="0" dirty="0">
                    <a:uFill>
                      <a:solidFill/>
                    </a:uFill>
                    <a:latin typeface="+mj-lt"/>
                  </a:rPr>
                  <a:t>probability distribution</a:t>
                </a:r>
              </a:p>
              <a:p>
                <a:pPr algn="ctr"/>
                <a:br>
                  <a:rPr lang="en-US" sz="2400" i="0" dirty="0">
                    <a:uFill>
                      <a:solidFill/>
                    </a:uFill>
                    <a:latin typeface="+mj-lt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uFill>
                            <a:solidFill/>
                          </a:u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400" b="0" i="1" smtClean="0">
                              <a:uFill>
                                <a:solidFill/>
                              </a:u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uFill>
                                <a:solidFill/>
                              </a:uFill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sz="2400" b="0" i="1" smtClean="0">
                          <a:uFill>
                            <a:solidFill/>
                          </a:u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uFill>
                                <a:solidFill/>
                              </a:u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b="0" i="1" smtClean="0">
                                  <a:uFill>
                                    <a:solidFill/>
                                  </a:u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uFill>
                                    <a:solidFill/>
                                  </a:u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b="0" i="1" smtClean="0">
                                  <a:uFill>
                                    <a:solidFill/>
                                  </a:uFill>
                                  <a:latin typeface="Cambria Math" panose="02040503050406030204" pitchFamily="18" charset="0"/>
                                </a:rPr>
                                <m:t>𝑠𝑐𝑜𝑟𝑒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uFill>
                                        <a:solidFill/>
                                      </a:u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uFill>
                                        <a:solidFill/>
                                      </a:u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</m:d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sz="2400" b="0" i="1" smtClean="0">
                                  <a:uFill>
                                    <a:solidFill/>
                                  </a:u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2400" b="0" i="1" smtClean="0">
                                  <a:uFill>
                                    <a:solidFill/>
                                  </a:u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sz="2400" b="0" i="1" smtClean="0">
                                      <a:uFill>
                                        <a:solidFill/>
                                      </a:u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uFill>
                                        <a:solidFill/>
                                      </a:u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uFill>
                                        <a:solidFill/>
                                      </a:uFill>
                                      <a:latin typeface="Cambria Math" panose="02040503050406030204" pitchFamily="18" charset="0"/>
                                    </a:rPr>
                                    <m:t>𝑠𝑐𝑜𝑟𝑒</m:t>
                                  </m:r>
                                  <m:d>
                                    <m:dPr>
                                      <m:ctrlPr>
                                        <a:rPr lang="en-US" sz="2400" b="0" i="1" smtClean="0">
                                          <a:uFill>
                                            <a:solidFill/>
                                          </a:u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 smtClean="0">
                                          <a:uFill>
                                            <a:solidFill/>
                                          </a:uFill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en-US" sz="2400" i="0" dirty="0">
                  <a:uFill>
                    <a:solidFill/>
                  </a:uFill>
                  <a:latin typeface="+mj-lt"/>
                </a:endParaRPr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A876DF6C-04E9-E64C-9C23-8F0B6992CCF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8886" y="1204432"/>
                <a:ext cx="2000972" cy="280906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8FA5B451-18CB-9942-B4A9-B32EFF673202}"/>
                  </a:ext>
                </a:extLst>
              </p:cNvPr>
              <p:cNvSpPr/>
              <p:nvPr/>
            </p:nvSpPr>
            <p:spPr>
              <a:xfrm>
                <a:off x="3777417" y="3281095"/>
                <a:ext cx="1589163" cy="1017033"/>
              </a:xfrm>
              <a:prstGeom prst="ellipse">
                <a:avLst/>
              </a:prstGeom>
              <a:ln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sz="2000" b="0" i="1" dirty="0" smtClean="0">
                              <a:uFill>
                                <a:solidFill/>
                              </a:u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b="0" i="1" dirty="0" smtClean="0">
                              <a:uFill>
                                <a:solidFill/>
                              </a:u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sz="2000" b="0" i="1" dirty="0" smtClean="0">
                                  <a:uFill>
                                    <a:solidFill/>
                                  </a:u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b="0" i="1" dirty="0" smtClean="0">
                                  <a:uFill>
                                    <a:solidFill/>
                                  </a:u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000" b="0" i="1" dirty="0" smtClean="0">
                                  <a:uFill>
                                    <a:solidFill/>
                                  </a:u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000" b="0" i="1" dirty="0" smtClean="0">
                                      <a:uFill>
                                        <a:solidFill/>
                                      </a:u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dirty="0" smtClean="0">
                                      <a:uFill>
                                        <a:solidFill/>
                                      </a:u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d>
                            </m:sup>
                          </m:sSubSup>
                          <m:sSub>
                            <m:sSubPr>
                              <m:ctrlPr>
                                <a:rPr lang="en-US" sz="2000" b="0" i="1" dirty="0" smtClean="0">
                                  <a:uFill>
                                    <a:solidFill/>
                                  </a:u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dirty="0" smtClean="0">
                                  <a:uFill>
                                    <a:solidFill/>
                                  </a:u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dirty="0" smtClean="0">
                                  <a:uFill>
                                    <a:solidFill/>
                                  </a:u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000" i="0" dirty="0">
                  <a:uFill>
                    <a:solidFill/>
                  </a:uFill>
                  <a:latin typeface="+mj-lt"/>
                </a:endParaRPr>
              </a:p>
            </p:txBody>
          </p:sp>
        </mc:Choice>
        <mc:Fallback xmlns=""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8FA5B451-18CB-9942-B4A9-B32EFF6732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7417" y="3281095"/>
                <a:ext cx="1589163" cy="1017033"/>
              </a:xfrm>
              <a:prstGeom prst="ellipse">
                <a:avLst/>
              </a:prstGeom>
              <a:blipFill>
                <a:blip r:embed="rId12"/>
                <a:stretch>
                  <a:fillRect/>
                </a:stretch>
              </a:blipFill>
              <a:ln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D4FD405F-0D7B-BB4B-A519-2D9B1424F6F7}"/>
              </a:ext>
            </a:extLst>
          </p:cNvPr>
          <p:cNvCxnSpPr>
            <a:cxnSpLocks/>
            <a:stCxn id="7" idx="6"/>
            <a:endCxn id="59" idx="3"/>
          </p:cNvCxnSpPr>
          <p:nvPr/>
        </p:nvCxnSpPr>
        <p:spPr bwMode="auto">
          <a:xfrm>
            <a:off x="1556951" y="4007694"/>
            <a:ext cx="2453194" cy="141493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4551CAAD-68CC-EC4D-BF58-04ED64104788}"/>
              </a:ext>
            </a:extLst>
          </p:cNvPr>
          <p:cNvCxnSpPr>
            <a:cxnSpLocks/>
            <a:stCxn id="6" idx="6"/>
            <a:endCxn id="59" idx="2"/>
          </p:cNvCxnSpPr>
          <p:nvPr/>
        </p:nvCxnSpPr>
        <p:spPr bwMode="auto">
          <a:xfrm>
            <a:off x="1556951" y="2213228"/>
            <a:ext cx="2220466" cy="1576384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B4F2F228-9CD4-EC4E-A663-DFC318C323EB}"/>
              </a:ext>
            </a:extLst>
          </p:cNvPr>
          <p:cNvCxnSpPr>
            <a:cxnSpLocks/>
            <a:stCxn id="5" idx="6"/>
            <a:endCxn id="59" idx="1"/>
          </p:cNvCxnSpPr>
          <p:nvPr/>
        </p:nvCxnSpPr>
        <p:spPr bwMode="auto">
          <a:xfrm>
            <a:off x="1556951" y="1298828"/>
            <a:ext cx="2453194" cy="2131208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AEFF4B2C-EB3F-B04F-968C-2E942EDC26B9}"/>
                  </a:ext>
                </a:extLst>
              </p:cNvPr>
              <p:cNvSpPr txBox="1"/>
              <p:nvPr/>
            </p:nvSpPr>
            <p:spPr>
              <a:xfrm>
                <a:off x="2342258" y="3754498"/>
                <a:ext cx="876009" cy="5361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sz="2400" i="0" dirty="0">
                  <a:latin typeface="+mj-lt"/>
                </a:endParaRP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AEFF4B2C-EB3F-B04F-968C-2E942EDC26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2258" y="3754498"/>
                <a:ext cx="876009" cy="536109"/>
              </a:xfrm>
              <a:prstGeom prst="rect">
                <a:avLst/>
              </a:prstGeom>
              <a:blipFill>
                <a:blip r:embed="rId13"/>
                <a:stretch>
                  <a:fillRect b="-139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5A967F22-020E-1C45-B1AD-BCA7B90BBDBA}"/>
              </a:ext>
            </a:extLst>
          </p:cNvPr>
          <p:cNvCxnSpPr>
            <a:cxnSpLocks/>
            <a:stCxn id="59" idx="6"/>
          </p:cNvCxnSpPr>
          <p:nvPr/>
        </p:nvCxnSpPr>
        <p:spPr bwMode="auto">
          <a:xfrm flipV="1">
            <a:off x="5366580" y="3515966"/>
            <a:ext cx="1639701" cy="273646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68DA7120-2C43-1349-A91D-3E3FB246B63A}"/>
              </a:ext>
            </a:extLst>
          </p:cNvPr>
          <p:cNvSpPr txBox="1"/>
          <p:nvPr/>
        </p:nvSpPr>
        <p:spPr>
          <a:xfrm>
            <a:off x="5528135" y="3374112"/>
            <a:ext cx="152028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0" dirty="0">
                <a:latin typeface="+mj-lt"/>
              </a:rPr>
              <a:t>Score for </a:t>
            </a:r>
            <a:br>
              <a:rPr lang="en-US" sz="2400" i="0" dirty="0">
                <a:latin typeface="+mj-lt"/>
              </a:rPr>
            </a:br>
            <a:r>
              <a:rPr lang="en-US" sz="2400" i="0" dirty="0">
                <a:latin typeface="+mj-lt"/>
              </a:rPr>
              <a:t>class 3</a:t>
            </a:r>
          </a:p>
        </p:txBody>
      </p:sp>
    </p:spTree>
    <p:extLst>
      <p:ext uri="{BB962C8B-B14F-4D97-AF65-F5344CB8AC3E}">
        <p14:creationId xmlns:p14="http://schemas.microsoft.com/office/powerpoint/2010/main" val="3527896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241548-22C6-D44C-9837-34B7F4699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Recall multiclass logistic regression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E26833D-B10B-B547-B26E-0A4F73C27B9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84354" y="4385775"/>
                <a:ext cx="8575287" cy="2390462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How do we find the right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/>
                  <a:t>’s?</a:t>
                </a:r>
              </a:p>
              <a:p>
                <a:r>
                  <a:rPr lang="en-US" dirty="0"/>
                  <a:t>Minimize “loss”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=−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Pr</m:t>
                            </m:r>
                          </m:fName>
                          <m:e>
                            <m:d>
                              <m:dPr>
                                <m:endChr m:val="|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𝑑𝑎𝑡𝑎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𝑙𝑎𝑏𝑒𝑙𝑠</m:t>
                                </m:r>
                              </m:e>
                            </m:d>
                          </m:e>
                        </m:fun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𝑠𝑐𝑜𝑟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n-US" i="1">
                                        <a:uFill>
                                          <a:solidFill/>
                                        </a:uFill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uFill>
                                          <a:solidFill/>
                                        </a:u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  <m:sup/>
                                  <m:e>
                                    <m:sSup>
                                      <m:sSupPr>
                                        <m:ctrlPr>
                                          <a:rPr lang="en-US" i="1">
                                            <a:uFill>
                                              <a:solidFill/>
                                            </a:u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i="1">
                                            <a:uFill>
                                              <a:solidFill/>
                                            </a:uFill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r>
                                          <a:rPr lang="en-US" i="1">
                                            <a:uFill>
                                              <a:solidFill/>
                                            </a:uFill>
                                            <a:latin typeface="Cambria Math" panose="02040503050406030204" pitchFamily="18" charset="0"/>
                                          </a:rPr>
                                          <m:t>𝑠𝑐𝑜𝑟𝑒</m:t>
                                        </m:r>
                                        <m:d>
                                          <m:dPr>
                                            <m:ctrlPr>
                                              <a:rPr lang="en-US" i="1">
                                                <a:uFill>
                                                  <a:solidFill/>
                                                </a:u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i="1">
                                                <a:uFill>
                                                  <a:solidFill/>
                                                </a:uFill>
                                                <a:latin typeface="Cambria Math" panose="02040503050406030204" pitchFamily="18" charset="0"/>
                                              </a:rPr>
                                              <m:t>𝑐</m:t>
                                            </m:r>
                                            <m:r>
                                              <a:rPr lang="en-US" b="0" i="1" smtClean="0">
                                                <a:uFill>
                                                  <a:solidFill/>
                                                </a:uFill>
                                                <a:latin typeface="Cambria Math" panose="02040503050406030204" pitchFamily="18" charset="0"/>
                                              </a:rPr>
                                              <m:t>|</m:t>
                                            </m:r>
                                            <m:sSup>
                                              <m:sSupPr>
                                                <m:ctrlPr>
                                                  <a:rPr lang="en-US" b="0" i="1" smtClean="0">
                                                    <a:uFill>
                                                      <a:solidFill/>
                                                    </a:u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US" b="0" i="1" smtClean="0">
                                                    <a:uFill>
                                                      <a:solidFill/>
                                                    </a:uFill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p>
                                                <m:d>
                                                  <m:dPr>
                                                    <m:ctrlPr>
                                                      <a:rPr lang="en-US" b="0" i="1" smtClean="0">
                                                        <a:uFill>
                                                          <a:solidFill/>
                                                        </a:u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r>
                                                      <a:rPr lang="en-US" b="0" i="1" smtClean="0">
                                                        <a:uFill>
                                                          <a:solidFill/>
                                                        </a:u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𝑖</m:t>
                                                    </m:r>
                                                  </m:e>
                                                </m:d>
                                              </m:sup>
                                            </m:sSup>
                                          </m:e>
                                        </m:d>
                                      </m:sup>
                                    </m:sSup>
                                  </m:e>
                                </m:nary>
                              </m:e>
                            </m:d>
                          </m:e>
                        </m:d>
                      </m:e>
                    </m:nary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Here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dirty="0"/>
                  <a:t> are the training data points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E26833D-B10B-B547-B26E-0A4F73C27B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84354" y="4385775"/>
                <a:ext cx="8575287" cy="2390462"/>
              </a:xfrm>
              <a:blipFill>
                <a:blip r:embed="rId2"/>
                <a:stretch>
                  <a:fillRect l="-3102" t="-24737" b="-6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D4B550-EDC9-C04A-B043-7D214D24656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F308B7C-4F2A-4ED2-93F3-224C3EC9CBD5}" type="slidenum">
              <a:rPr lang="en-US" smtClean="0">
                <a:solidFill>
                  <a:srgbClr val="000000"/>
                </a:solidFill>
              </a:rPr>
              <a:pPr/>
              <a:t>5</a:t>
            </a:fld>
            <a:endParaRPr lang="en-US">
              <a:solidFill>
                <a:srgbClr val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AF73521B-2912-3745-B74C-CA76EC8ECF0A}"/>
                  </a:ext>
                </a:extLst>
              </p:cNvPr>
              <p:cNvSpPr/>
              <p:nvPr/>
            </p:nvSpPr>
            <p:spPr>
              <a:xfrm>
                <a:off x="877330" y="959017"/>
                <a:ext cx="679621" cy="679621"/>
              </a:xfrm>
              <a:prstGeom prst="ellipse">
                <a:avLst/>
              </a:prstGeom>
              <a:ln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uFill>
                                <a:solidFill/>
                              </a:u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uFill>
                                <a:solidFill/>
                              </a:u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uFill>
                                <a:solidFill/>
                              </a:u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i="0" dirty="0">
                  <a:uFill>
                    <a:solidFill/>
                  </a:uFill>
                  <a:latin typeface="+mj-lt"/>
                </a:endParaRPr>
              </a:p>
            </p:txBody>
          </p:sp>
        </mc:Choice>
        <mc:Fallback xmlns="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AF73521B-2912-3745-B74C-CA76EC8ECF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330" y="959017"/>
                <a:ext cx="679621" cy="679621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8BCF361D-6A52-E34A-902A-D7909751C92B}"/>
                  </a:ext>
                </a:extLst>
              </p:cNvPr>
              <p:cNvSpPr/>
              <p:nvPr/>
            </p:nvSpPr>
            <p:spPr>
              <a:xfrm>
                <a:off x="877330" y="1873417"/>
                <a:ext cx="679621" cy="679621"/>
              </a:xfrm>
              <a:prstGeom prst="ellipse">
                <a:avLst/>
              </a:prstGeom>
              <a:ln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uFill>
                                <a:solidFill/>
                              </a:u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uFill>
                                <a:solidFill/>
                              </a:u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 dirty="0" smtClean="0">
                              <a:uFill>
                                <a:solidFill/>
                              </a:u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i="0" dirty="0">
                  <a:uFill>
                    <a:solidFill/>
                  </a:uFill>
                  <a:latin typeface="+mj-lt"/>
                </a:endParaRPr>
              </a:p>
            </p:txBody>
          </p:sp>
        </mc:Choice>
        <mc:Fallback xmlns="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8BCF361D-6A52-E34A-902A-D7909751C9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330" y="1873417"/>
                <a:ext cx="679621" cy="679621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C7615490-B308-E547-9DE8-0190F2F5FC83}"/>
                  </a:ext>
                </a:extLst>
              </p:cNvPr>
              <p:cNvSpPr/>
              <p:nvPr/>
            </p:nvSpPr>
            <p:spPr>
              <a:xfrm>
                <a:off x="877330" y="3667883"/>
                <a:ext cx="679621" cy="679621"/>
              </a:xfrm>
              <a:prstGeom prst="ellipse">
                <a:avLst/>
              </a:prstGeom>
              <a:ln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uFill>
                                <a:solidFill/>
                              </a:u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uFill>
                                <a:solidFill/>
                              </a:u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uFill>
                                <a:solidFill/>
                              </a:u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2400" i="0" dirty="0">
                  <a:uFill>
                    <a:solidFill/>
                  </a:uFill>
                  <a:latin typeface="+mj-lt"/>
                </a:endParaRPr>
              </a:p>
            </p:txBody>
          </p:sp>
        </mc:Choice>
        <mc:Fallback xmlns="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C7615490-B308-E547-9DE8-0190F2F5FC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330" y="3667883"/>
                <a:ext cx="679621" cy="679621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4FFBAE0D-D489-A744-8E8A-7F96804F8AC4}"/>
                  </a:ext>
                </a:extLst>
              </p:cNvPr>
              <p:cNvSpPr/>
              <p:nvPr/>
            </p:nvSpPr>
            <p:spPr>
              <a:xfrm>
                <a:off x="3821617" y="1088901"/>
                <a:ext cx="1565189" cy="869034"/>
              </a:xfrm>
              <a:prstGeom prst="ellipse">
                <a:avLst/>
              </a:prstGeom>
              <a:ln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sz="2000" b="0" i="1" dirty="0" smtClean="0">
                              <a:uFill>
                                <a:solidFill/>
                              </a:u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b="0" i="1" dirty="0" smtClean="0">
                              <a:uFill>
                                <a:solidFill/>
                              </a:u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sz="2000" b="0" i="1" dirty="0" smtClean="0">
                                  <a:uFill>
                                    <a:solidFill/>
                                  </a:u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b="0" i="1" dirty="0" smtClean="0">
                                  <a:uFill>
                                    <a:solidFill/>
                                  </a:u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000" b="0" i="1" dirty="0" smtClean="0">
                                  <a:uFill>
                                    <a:solidFill/>
                                  </a:u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000" b="0" i="1" dirty="0" smtClean="0">
                                      <a:uFill>
                                        <a:solidFill/>
                                      </a:u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dirty="0" smtClean="0">
                                      <a:uFill>
                                        <a:solidFill/>
                                      </a:u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bSup>
                          <m:sSub>
                            <m:sSubPr>
                              <m:ctrlPr>
                                <a:rPr lang="en-US" sz="2000" b="0" i="1" dirty="0" smtClean="0">
                                  <a:uFill>
                                    <a:solidFill/>
                                  </a:u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dirty="0" smtClean="0">
                                  <a:uFill>
                                    <a:solidFill/>
                                  </a:u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dirty="0" smtClean="0">
                                  <a:uFill>
                                    <a:solidFill/>
                                  </a:u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000" i="0" dirty="0">
                  <a:uFill>
                    <a:solidFill/>
                  </a:uFill>
                  <a:latin typeface="+mj-lt"/>
                </a:endParaRPr>
              </a:p>
            </p:txBody>
          </p:sp>
        </mc:Choice>
        <mc:Fallback xmlns="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4FFBAE0D-D489-A744-8E8A-7F96804F8A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1617" y="1088901"/>
                <a:ext cx="1565189" cy="869034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C3AA9B7B-498F-3A45-9EAF-D166EB42B516}"/>
                  </a:ext>
                </a:extLst>
              </p:cNvPr>
              <p:cNvSpPr/>
              <p:nvPr/>
            </p:nvSpPr>
            <p:spPr>
              <a:xfrm>
                <a:off x="3797643" y="2063561"/>
                <a:ext cx="1589163" cy="1017033"/>
              </a:xfrm>
              <a:prstGeom prst="ellipse">
                <a:avLst/>
              </a:prstGeom>
              <a:ln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sz="2000" b="0" i="1" dirty="0" smtClean="0">
                              <a:uFill>
                                <a:solidFill/>
                              </a:u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b="0" i="1" dirty="0" smtClean="0">
                              <a:uFill>
                                <a:solidFill/>
                              </a:u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sz="2000" b="0" i="1" dirty="0" smtClean="0">
                                  <a:uFill>
                                    <a:solidFill/>
                                  </a:u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b="0" i="1" dirty="0" smtClean="0">
                                  <a:uFill>
                                    <a:solidFill/>
                                  </a:u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000" b="0" i="1" dirty="0" smtClean="0">
                                  <a:uFill>
                                    <a:solidFill/>
                                  </a:u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000" b="0" i="1" dirty="0" smtClean="0">
                                      <a:uFill>
                                        <a:solidFill/>
                                      </a:u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dirty="0" smtClean="0">
                                      <a:uFill>
                                        <a:solidFill/>
                                      </a:u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bSup>
                          <m:sSub>
                            <m:sSubPr>
                              <m:ctrlPr>
                                <a:rPr lang="en-US" sz="2000" b="0" i="1" dirty="0" smtClean="0">
                                  <a:uFill>
                                    <a:solidFill/>
                                  </a:u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dirty="0" smtClean="0">
                                  <a:uFill>
                                    <a:solidFill/>
                                  </a:u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dirty="0" smtClean="0">
                                  <a:uFill>
                                    <a:solidFill/>
                                  </a:u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000" i="0" dirty="0">
                  <a:uFill>
                    <a:solidFill/>
                  </a:uFill>
                  <a:latin typeface="+mj-lt"/>
                </a:endParaRPr>
              </a:p>
            </p:txBody>
          </p:sp>
        </mc:Choice>
        <mc:Fallback xmlns="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C3AA9B7B-498F-3A45-9EAF-D166EB42B5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7643" y="2063561"/>
                <a:ext cx="1589163" cy="1017033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5D028DD-59D5-DB49-9891-F5B2FE17804D}"/>
              </a:ext>
            </a:extLst>
          </p:cNvPr>
          <p:cNvCxnSpPr>
            <a:cxnSpLocks/>
            <a:stCxn id="5" idx="6"/>
            <a:endCxn id="8" idx="1"/>
          </p:cNvCxnSpPr>
          <p:nvPr/>
        </p:nvCxnSpPr>
        <p:spPr bwMode="auto">
          <a:xfrm flipV="1">
            <a:off x="1556951" y="1216168"/>
            <a:ext cx="2493883" cy="8266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D88EA6A-7627-9842-AFFF-D7337551D9D8}"/>
              </a:ext>
            </a:extLst>
          </p:cNvPr>
          <p:cNvCxnSpPr>
            <a:cxnSpLocks/>
            <a:stCxn id="6" idx="6"/>
            <a:endCxn id="8" idx="2"/>
          </p:cNvCxnSpPr>
          <p:nvPr/>
        </p:nvCxnSpPr>
        <p:spPr bwMode="auto">
          <a:xfrm flipV="1">
            <a:off x="1556951" y="1523418"/>
            <a:ext cx="2264666" cy="68981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3C712C2-D704-174C-A00C-C0B65B2A9257}"/>
              </a:ext>
            </a:extLst>
          </p:cNvPr>
          <p:cNvCxnSpPr>
            <a:cxnSpLocks/>
            <a:stCxn id="7" idx="6"/>
            <a:endCxn id="8" idx="3"/>
          </p:cNvCxnSpPr>
          <p:nvPr/>
        </p:nvCxnSpPr>
        <p:spPr bwMode="auto">
          <a:xfrm flipV="1">
            <a:off x="1556951" y="1830668"/>
            <a:ext cx="2493883" cy="2177026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3D65DE5-5B2B-8A4D-9DE2-5E3B7AB508D3}"/>
              </a:ext>
            </a:extLst>
          </p:cNvPr>
          <p:cNvCxnSpPr>
            <a:cxnSpLocks/>
            <a:stCxn id="8" idx="6"/>
          </p:cNvCxnSpPr>
          <p:nvPr/>
        </p:nvCxnSpPr>
        <p:spPr bwMode="auto">
          <a:xfrm>
            <a:off x="5386806" y="1523418"/>
            <a:ext cx="1643449" cy="204436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824304B-35EF-934D-8B9D-FB4CB947371C}"/>
              </a:ext>
            </a:extLst>
          </p:cNvPr>
          <p:cNvCxnSpPr>
            <a:cxnSpLocks/>
            <a:stCxn id="10" idx="6"/>
          </p:cNvCxnSpPr>
          <p:nvPr/>
        </p:nvCxnSpPr>
        <p:spPr bwMode="auto">
          <a:xfrm flipV="1">
            <a:off x="5386806" y="2441642"/>
            <a:ext cx="1619475" cy="130436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A1116A7-65FF-C241-BD46-FA297C4747A5}"/>
              </a:ext>
            </a:extLst>
          </p:cNvPr>
          <p:cNvCxnSpPr>
            <a:cxnSpLocks/>
            <a:stCxn id="5" idx="6"/>
            <a:endCxn id="10" idx="1"/>
          </p:cNvCxnSpPr>
          <p:nvPr/>
        </p:nvCxnSpPr>
        <p:spPr bwMode="auto">
          <a:xfrm>
            <a:off x="1556951" y="1298828"/>
            <a:ext cx="2473420" cy="913674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68E90D1A-921F-A24A-A83A-127A242E2136}"/>
              </a:ext>
            </a:extLst>
          </p:cNvPr>
          <p:cNvCxnSpPr>
            <a:cxnSpLocks/>
            <a:stCxn id="6" idx="6"/>
            <a:endCxn id="10" idx="2"/>
          </p:cNvCxnSpPr>
          <p:nvPr/>
        </p:nvCxnSpPr>
        <p:spPr bwMode="auto">
          <a:xfrm>
            <a:off x="1556951" y="2213228"/>
            <a:ext cx="2240692" cy="35885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F809A25-4E33-4D43-ACCC-335D03083123}"/>
              </a:ext>
            </a:extLst>
          </p:cNvPr>
          <p:cNvCxnSpPr>
            <a:cxnSpLocks/>
            <a:stCxn id="7" idx="6"/>
            <a:endCxn id="10" idx="3"/>
          </p:cNvCxnSpPr>
          <p:nvPr/>
        </p:nvCxnSpPr>
        <p:spPr bwMode="auto">
          <a:xfrm flipV="1">
            <a:off x="1556951" y="2931653"/>
            <a:ext cx="2473420" cy="1076041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EDC56AC3-0B17-5B41-BF06-80D7B3F71E40}"/>
              </a:ext>
            </a:extLst>
          </p:cNvPr>
          <p:cNvSpPr txBox="1"/>
          <p:nvPr/>
        </p:nvSpPr>
        <p:spPr>
          <a:xfrm>
            <a:off x="5535827" y="1482432"/>
            <a:ext cx="152028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0" dirty="0">
                <a:latin typeface="+mj-lt"/>
              </a:rPr>
              <a:t>Score for </a:t>
            </a:r>
            <a:br>
              <a:rPr lang="en-US" sz="2400" i="0" dirty="0">
                <a:latin typeface="+mj-lt"/>
              </a:rPr>
            </a:br>
            <a:r>
              <a:rPr lang="en-US" sz="2400" i="0" dirty="0">
                <a:latin typeface="+mj-lt"/>
              </a:rPr>
              <a:t>class 1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786A346-77CA-CE45-A56A-C4698C7C53C2}"/>
              </a:ext>
            </a:extLst>
          </p:cNvPr>
          <p:cNvSpPr txBox="1"/>
          <p:nvPr/>
        </p:nvSpPr>
        <p:spPr>
          <a:xfrm>
            <a:off x="5548598" y="2371629"/>
            <a:ext cx="152028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0" dirty="0">
                <a:latin typeface="+mj-lt"/>
              </a:rPr>
              <a:t>Score for </a:t>
            </a:r>
            <a:br>
              <a:rPr lang="en-US" sz="2400" i="0" dirty="0">
                <a:latin typeface="+mj-lt"/>
              </a:rPr>
            </a:br>
            <a:r>
              <a:rPr lang="en-US" sz="2400" i="0" dirty="0">
                <a:latin typeface="+mj-lt"/>
              </a:rPr>
              <a:t>class 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3DF06B35-25D3-4140-BA15-EBBA74EED675}"/>
                  </a:ext>
                </a:extLst>
              </p:cNvPr>
              <p:cNvSpPr txBox="1"/>
              <p:nvPr/>
            </p:nvSpPr>
            <p:spPr>
              <a:xfrm>
                <a:off x="2581823" y="883950"/>
                <a:ext cx="876009" cy="5487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sz="2400" i="0" dirty="0">
                  <a:latin typeface="+mj-lt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3DF06B35-25D3-4140-BA15-EBBA74EED6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1823" y="883950"/>
                <a:ext cx="876009" cy="548740"/>
              </a:xfrm>
              <a:prstGeom prst="rect">
                <a:avLst/>
              </a:prstGeom>
              <a:blipFill>
                <a:blip r:embed="rId8"/>
                <a:stretch>
                  <a:fillRect b="-11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D0469D37-6E15-2541-8B05-989821C14034}"/>
                  </a:ext>
                </a:extLst>
              </p:cNvPr>
              <p:cNvSpPr txBox="1"/>
              <p:nvPr/>
            </p:nvSpPr>
            <p:spPr>
              <a:xfrm>
                <a:off x="1940011" y="2017254"/>
                <a:ext cx="774867" cy="4729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sz="2000" i="0" dirty="0">
                  <a:latin typeface="+mj-lt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D0469D37-6E15-2541-8B05-989821C140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0011" y="2017254"/>
                <a:ext cx="774867" cy="472950"/>
              </a:xfrm>
              <a:prstGeom prst="rect">
                <a:avLst/>
              </a:prstGeom>
              <a:blipFill>
                <a:blip r:embed="rId9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913A17D4-5EA8-8847-ABC0-836F6BD5AEEA}"/>
                  </a:ext>
                </a:extLst>
              </p:cNvPr>
              <p:cNvSpPr txBox="1"/>
              <p:nvPr/>
            </p:nvSpPr>
            <p:spPr>
              <a:xfrm>
                <a:off x="2294625" y="3170202"/>
                <a:ext cx="876009" cy="5361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sz="2400" i="0" dirty="0">
                  <a:latin typeface="+mj-lt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913A17D4-5EA8-8847-ABC0-836F6BD5AE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4625" y="3170202"/>
                <a:ext cx="876009" cy="536109"/>
              </a:xfrm>
              <a:prstGeom prst="rect">
                <a:avLst/>
              </a:prstGeom>
              <a:blipFill>
                <a:blip r:embed="rId10"/>
                <a:stretch>
                  <a:fillRect b="-139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A876DF6C-04E9-E64C-9C23-8F0B6992CCFC}"/>
                  </a:ext>
                </a:extLst>
              </p:cNvPr>
              <p:cNvSpPr/>
              <p:nvPr/>
            </p:nvSpPr>
            <p:spPr>
              <a:xfrm>
                <a:off x="7068886" y="1204432"/>
                <a:ext cx="2000972" cy="2809068"/>
              </a:xfrm>
              <a:prstGeom prst="rect">
                <a:avLst/>
              </a:prstGeom>
              <a:ln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wrap="square" lIns="0" tIns="0" rIns="0" bIns="0" rtlCol="0" anchor="ctr">
                <a:noAutofit/>
              </a:bodyPr>
              <a:lstStyle/>
              <a:p>
                <a:pPr algn="ctr"/>
                <a:r>
                  <a:rPr lang="en-US" sz="2400" i="0" dirty="0">
                    <a:uFill>
                      <a:solidFill/>
                    </a:uFill>
                    <a:latin typeface="+mj-lt"/>
                  </a:rPr>
                  <a:t>Softmax</a:t>
                </a:r>
                <a:r>
                  <a:rPr lang="en-US" dirty="0">
                    <a:latin typeface="+mj-lt"/>
                  </a:rPr>
                  <a:t> </a:t>
                </a:r>
                <a:r>
                  <a:rPr lang="en-US" sz="2400" i="0" dirty="0">
                    <a:uFill>
                      <a:solidFill/>
                    </a:uFill>
                    <a:latin typeface="+mj-lt"/>
                  </a:rPr>
                  <a:t>probability distribution</a:t>
                </a:r>
              </a:p>
              <a:p>
                <a:pPr algn="ctr"/>
                <a:br>
                  <a:rPr lang="en-US" sz="2400" i="0" dirty="0">
                    <a:uFill>
                      <a:solidFill/>
                    </a:uFill>
                    <a:latin typeface="+mj-lt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uFill>
                            <a:solidFill/>
                          </a:u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400" b="0" i="1" smtClean="0">
                              <a:uFill>
                                <a:solidFill/>
                              </a:u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uFill>
                                <a:solidFill/>
                              </a:uFill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sz="2400" b="0" i="1" smtClean="0">
                          <a:uFill>
                            <a:solidFill/>
                          </a:u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uFill>
                                <a:solidFill/>
                              </a:u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b="0" i="1" smtClean="0">
                                  <a:uFill>
                                    <a:solidFill/>
                                  </a:u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uFill>
                                    <a:solidFill/>
                                  </a:u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b="0" i="1" smtClean="0">
                                  <a:uFill>
                                    <a:solidFill/>
                                  </a:uFill>
                                  <a:latin typeface="Cambria Math" panose="02040503050406030204" pitchFamily="18" charset="0"/>
                                </a:rPr>
                                <m:t>𝑠𝑐𝑜𝑟𝑒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uFill>
                                        <a:solidFill/>
                                      </a:u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uFill>
                                        <a:solidFill/>
                                      </a:u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</m:d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sz="2400" b="0" i="1" smtClean="0">
                                  <a:uFill>
                                    <a:solidFill/>
                                  </a:u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2400" b="0" i="1" smtClean="0">
                                  <a:uFill>
                                    <a:solidFill/>
                                  </a:u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sz="2400" b="0" i="1" smtClean="0">
                                      <a:uFill>
                                        <a:solidFill/>
                                      </a:u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uFill>
                                        <a:solidFill/>
                                      </a:u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uFill>
                                        <a:solidFill/>
                                      </a:uFill>
                                      <a:latin typeface="Cambria Math" panose="02040503050406030204" pitchFamily="18" charset="0"/>
                                    </a:rPr>
                                    <m:t>𝑠𝑐𝑜𝑟𝑒</m:t>
                                  </m:r>
                                  <m:d>
                                    <m:dPr>
                                      <m:ctrlPr>
                                        <a:rPr lang="en-US" sz="2400" b="0" i="1" smtClean="0">
                                          <a:uFill>
                                            <a:solidFill/>
                                          </a:u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 smtClean="0">
                                          <a:uFill>
                                            <a:solidFill/>
                                          </a:uFill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en-US" sz="2400" i="0" dirty="0">
                  <a:uFill>
                    <a:solidFill/>
                  </a:uFill>
                  <a:latin typeface="+mj-lt"/>
                </a:endParaRPr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A876DF6C-04E9-E64C-9C23-8F0B6992CCF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8886" y="1204432"/>
                <a:ext cx="2000972" cy="280906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8FA5B451-18CB-9942-B4A9-B32EFF673202}"/>
                  </a:ext>
                </a:extLst>
              </p:cNvPr>
              <p:cNvSpPr/>
              <p:nvPr/>
            </p:nvSpPr>
            <p:spPr>
              <a:xfrm>
                <a:off x="3777417" y="3281095"/>
                <a:ext cx="1589163" cy="1017033"/>
              </a:xfrm>
              <a:prstGeom prst="ellipse">
                <a:avLst/>
              </a:prstGeom>
              <a:ln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sz="2000" b="0" i="1" dirty="0" smtClean="0">
                              <a:uFill>
                                <a:solidFill/>
                              </a:u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b="0" i="1" dirty="0" smtClean="0">
                              <a:uFill>
                                <a:solidFill/>
                              </a:u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sz="2000" b="0" i="1" dirty="0" smtClean="0">
                                  <a:uFill>
                                    <a:solidFill/>
                                  </a:u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b="0" i="1" dirty="0" smtClean="0">
                                  <a:uFill>
                                    <a:solidFill/>
                                  </a:u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000" b="0" i="1" dirty="0" smtClean="0">
                                  <a:uFill>
                                    <a:solidFill/>
                                  </a:u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000" b="0" i="1" dirty="0" smtClean="0">
                                      <a:uFill>
                                        <a:solidFill/>
                                      </a:u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dirty="0" smtClean="0">
                                      <a:uFill>
                                        <a:solidFill/>
                                      </a:u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d>
                            </m:sup>
                          </m:sSubSup>
                          <m:sSub>
                            <m:sSubPr>
                              <m:ctrlPr>
                                <a:rPr lang="en-US" sz="2000" b="0" i="1" dirty="0" smtClean="0">
                                  <a:uFill>
                                    <a:solidFill/>
                                  </a:u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dirty="0" smtClean="0">
                                  <a:uFill>
                                    <a:solidFill/>
                                  </a:u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dirty="0" smtClean="0">
                                  <a:uFill>
                                    <a:solidFill/>
                                  </a:u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000" i="0" dirty="0">
                  <a:uFill>
                    <a:solidFill/>
                  </a:uFill>
                  <a:latin typeface="+mj-lt"/>
                </a:endParaRPr>
              </a:p>
            </p:txBody>
          </p:sp>
        </mc:Choice>
        <mc:Fallback xmlns=""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8FA5B451-18CB-9942-B4A9-B32EFF6732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7417" y="3281095"/>
                <a:ext cx="1589163" cy="1017033"/>
              </a:xfrm>
              <a:prstGeom prst="ellipse">
                <a:avLst/>
              </a:prstGeom>
              <a:blipFill>
                <a:blip r:embed="rId12"/>
                <a:stretch>
                  <a:fillRect/>
                </a:stretch>
              </a:blipFill>
              <a:ln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D4FD405F-0D7B-BB4B-A519-2D9B1424F6F7}"/>
              </a:ext>
            </a:extLst>
          </p:cNvPr>
          <p:cNvCxnSpPr>
            <a:cxnSpLocks/>
            <a:stCxn id="7" idx="6"/>
            <a:endCxn id="59" idx="3"/>
          </p:cNvCxnSpPr>
          <p:nvPr/>
        </p:nvCxnSpPr>
        <p:spPr bwMode="auto">
          <a:xfrm>
            <a:off x="1556951" y="4007694"/>
            <a:ext cx="2453194" cy="141493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4551CAAD-68CC-EC4D-BF58-04ED64104788}"/>
              </a:ext>
            </a:extLst>
          </p:cNvPr>
          <p:cNvCxnSpPr>
            <a:cxnSpLocks/>
            <a:stCxn id="6" idx="6"/>
            <a:endCxn id="59" idx="2"/>
          </p:cNvCxnSpPr>
          <p:nvPr/>
        </p:nvCxnSpPr>
        <p:spPr bwMode="auto">
          <a:xfrm>
            <a:off x="1556951" y="2213228"/>
            <a:ext cx="2220466" cy="1576384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B4F2F228-9CD4-EC4E-A663-DFC318C323EB}"/>
              </a:ext>
            </a:extLst>
          </p:cNvPr>
          <p:cNvCxnSpPr>
            <a:cxnSpLocks/>
            <a:stCxn id="5" idx="6"/>
            <a:endCxn id="59" idx="1"/>
          </p:cNvCxnSpPr>
          <p:nvPr/>
        </p:nvCxnSpPr>
        <p:spPr bwMode="auto">
          <a:xfrm>
            <a:off x="1556951" y="1298828"/>
            <a:ext cx="2453194" cy="2131208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AEFF4B2C-EB3F-B04F-968C-2E942EDC26B9}"/>
                  </a:ext>
                </a:extLst>
              </p:cNvPr>
              <p:cNvSpPr txBox="1"/>
              <p:nvPr/>
            </p:nvSpPr>
            <p:spPr>
              <a:xfrm>
                <a:off x="2342258" y="3754498"/>
                <a:ext cx="876009" cy="5361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sz="2400" i="0" dirty="0">
                  <a:latin typeface="+mj-lt"/>
                </a:endParaRP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AEFF4B2C-EB3F-B04F-968C-2E942EDC26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2258" y="3754498"/>
                <a:ext cx="876009" cy="536109"/>
              </a:xfrm>
              <a:prstGeom prst="rect">
                <a:avLst/>
              </a:prstGeom>
              <a:blipFill>
                <a:blip r:embed="rId13"/>
                <a:stretch>
                  <a:fillRect b="-139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5A967F22-020E-1C45-B1AD-BCA7B90BBDBA}"/>
              </a:ext>
            </a:extLst>
          </p:cNvPr>
          <p:cNvCxnSpPr>
            <a:cxnSpLocks/>
            <a:stCxn id="59" idx="6"/>
          </p:cNvCxnSpPr>
          <p:nvPr/>
        </p:nvCxnSpPr>
        <p:spPr bwMode="auto">
          <a:xfrm flipV="1">
            <a:off x="5366580" y="3515966"/>
            <a:ext cx="1639701" cy="273646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68DA7120-2C43-1349-A91D-3E3FB246B63A}"/>
              </a:ext>
            </a:extLst>
          </p:cNvPr>
          <p:cNvSpPr txBox="1"/>
          <p:nvPr/>
        </p:nvSpPr>
        <p:spPr>
          <a:xfrm>
            <a:off x="5528135" y="3374112"/>
            <a:ext cx="152028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0" dirty="0">
                <a:latin typeface="+mj-lt"/>
              </a:rPr>
              <a:t>Score for </a:t>
            </a:r>
            <a:br>
              <a:rPr lang="en-US" sz="2400" i="0" dirty="0">
                <a:latin typeface="+mj-lt"/>
              </a:rPr>
            </a:br>
            <a:r>
              <a:rPr lang="en-US" sz="2400" i="0" dirty="0">
                <a:latin typeface="+mj-lt"/>
              </a:rPr>
              <a:t>class 3</a:t>
            </a:r>
          </a:p>
        </p:txBody>
      </p:sp>
    </p:spTree>
    <p:extLst>
      <p:ext uri="{BB962C8B-B14F-4D97-AF65-F5344CB8AC3E}">
        <p14:creationId xmlns:p14="http://schemas.microsoft.com/office/powerpoint/2010/main" val="2361136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35C176-4F83-0248-9410-3401406A4C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can we generalize this?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550F-CA5B-804C-B52A-ACF507AEFF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will create an architecture with many layers</a:t>
            </a:r>
          </a:p>
          <a:p>
            <a:endParaRPr lang="en-US" dirty="0"/>
          </a:p>
          <a:p>
            <a:r>
              <a:rPr lang="en-US" dirty="0"/>
              <a:t>Each layer moves information to the next</a:t>
            </a:r>
          </a:p>
          <a:p>
            <a:pPr lvl="1"/>
            <a:r>
              <a:rPr lang="en-US" dirty="0"/>
              <a:t>Like a feed-forward digital circuit, except…</a:t>
            </a:r>
          </a:p>
          <a:p>
            <a:pPr lvl="2"/>
            <a:r>
              <a:rPr lang="en-US" dirty="0"/>
              <a:t>Real values on the wires</a:t>
            </a:r>
          </a:p>
          <a:p>
            <a:pPr lvl="2"/>
            <a:r>
              <a:rPr lang="en-US" dirty="0"/>
              <a:t>Basic gate is a “neuron” </a:t>
            </a:r>
          </a:p>
          <a:p>
            <a:pPr lvl="3"/>
            <a:r>
              <a:rPr lang="en-US" dirty="0"/>
              <a:t>(function of weighted sum of input values)</a:t>
            </a:r>
          </a:p>
          <a:p>
            <a:r>
              <a:rPr lang="en-US" dirty="0"/>
              <a:t>Inspiration: brains run effective algorithms!</a:t>
            </a:r>
          </a:p>
          <a:p>
            <a:pPr lvl="1"/>
            <a:r>
              <a:rPr lang="en-US" dirty="0"/>
              <a:t>Powered by plant matter</a:t>
            </a:r>
          </a:p>
          <a:p>
            <a:pPr lvl="1"/>
            <a:r>
              <a:rPr lang="en-US" dirty="0"/>
              <a:t>Low energy use</a:t>
            </a:r>
          </a:p>
          <a:p>
            <a:pPr lvl="1"/>
            <a:r>
              <a:rPr lang="en-US" dirty="0"/>
              <a:t>Excellent visual/olfactory</a:t>
            </a:r>
            <a:br>
              <a:rPr lang="en-US" dirty="0"/>
            </a:br>
            <a:r>
              <a:rPr lang="en-US" dirty="0"/>
              <a:t>/audio processing</a:t>
            </a:r>
          </a:p>
          <a:p>
            <a:pPr lvl="1"/>
            <a:r>
              <a:rPr lang="en-US" dirty="0"/>
              <a:t>(Your mileage may vary)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04DB3E-DFA1-EF48-824B-156911E7E50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F308B7C-4F2A-4ED2-93F3-224C3EC9CBD5}" type="slidenum">
              <a:rPr lang="en-US" smtClean="0">
                <a:solidFill>
                  <a:srgbClr val="000000"/>
                </a:solidFill>
              </a:rPr>
              <a:pPr/>
              <a:t>6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1026" name="Picture 2" descr="http://cs231n.github.io/assets/nn1/neuron.png">
            <a:extLst>
              <a:ext uri="{FF2B5EF4-FFF2-40B4-BE49-F238E27FC236}">
                <a16:creationId xmlns:a16="http://schemas.microsoft.com/office/drawing/2014/main" id="{DB7C67AD-083B-C346-BA0F-A2DC177A7F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0445" y="4609070"/>
            <a:ext cx="4287795" cy="1832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4013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3">
            <a:extLst>
              <a:ext uri="{FF2B5EF4-FFF2-40B4-BE49-F238E27FC236}">
                <a16:creationId xmlns:a16="http://schemas.microsoft.com/office/drawing/2014/main" id="{433FF972-CB09-0C4F-9205-6CBC03BCD00E}"/>
              </a:ext>
            </a:extLst>
          </p:cNvPr>
          <p:cNvSpPr/>
          <p:nvPr/>
        </p:nvSpPr>
        <p:spPr>
          <a:xfrm>
            <a:off x="6869738" y="2009858"/>
            <a:ext cx="342452" cy="803188"/>
          </a:xfrm>
          <a:custGeom>
            <a:avLst/>
            <a:gdLst>
              <a:gd name="connsiteX0" fmla="*/ 0 w 1235676"/>
              <a:gd name="connsiteY0" fmla="*/ 437733 h 437733"/>
              <a:gd name="connsiteX1" fmla="*/ 741406 w 1235676"/>
              <a:gd name="connsiteY1" fmla="*/ 42317 h 437733"/>
              <a:gd name="connsiteX2" fmla="*/ 1235676 w 1235676"/>
              <a:gd name="connsiteY2" fmla="*/ 29960 h 437733"/>
              <a:gd name="connsiteX0" fmla="*/ 0 w 1235676"/>
              <a:gd name="connsiteY0" fmla="*/ 453461 h 453461"/>
              <a:gd name="connsiteX1" fmla="*/ 111211 w 1235676"/>
              <a:gd name="connsiteY1" fmla="*/ 33331 h 453461"/>
              <a:gd name="connsiteX2" fmla="*/ 1235676 w 1235676"/>
              <a:gd name="connsiteY2" fmla="*/ 45688 h 453461"/>
              <a:gd name="connsiteX0" fmla="*/ 0 w 741406"/>
              <a:gd name="connsiteY0" fmla="*/ 445566 h 445566"/>
              <a:gd name="connsiteX1" fmla="*/ 111211 w 741406"/>
              <a:gd name="connsiteY1" fmla="*/ 25436 h 445566"/>
              <a:gd name="connsiteX2" fmla="*/ 741406 w 741406"/>
              <a:gd name="connsiteY2" fmla="*/ 62506 h 445566"/>
              <a:gd name="connsiteX0" fmla="*/ 22157 w 177432"/>
              <a:gd name="connsiteY0" fmla="*/ 658216 h 658216"/>
              <a:gd name="connsiteX1" fmla="*/ 133368 w 177432"/>
              <a:gd name="connsiteY1" fmla="*/ 238086 h 658216"/>
              <a:gd name="connsiteX2" fmla="*/ 46871 w 177432"/>
              <a:gd name="connsiteY2" fmla="*/ 3308 h 658216"/>
              <a:gd name="connsiteX0" fmla="*/ 173023 w 258806"/>
              <a:gd name="connsiteY0" fmla="*/ 657133 h 657133"/>
              <a:gd name="connsiteX1" fmla="*/ 28 w 258806"/>
              <a:gd name="connsiteY1" fmla="*/ 323500 h 657133"/>
              <a:gd name="connsiteX2" fmla="*/ 197737 w 258806"/>
              <a:gd name="connsiteY2" fmla="*/ 2225 h 657133"/>
              <a:gd name="connsiteX0" fmla="*/ 173003 w 259042"/>
              <a:gd name="connsiteY0" fmla="*/ 780071 h 780071"/>
              <a:gd name="connsiteX1" fmla="*/ 8 w 259042"/>
              <a:gd name="connsiteY1" fmla="*/ 446438 h 780071"/>
              <a:gd name="connsiteX2" fmla="*/ 185360 w 259042"/>
              <a:gd name="connsiteY2" fmla="*/ 1596 h 780071"/>
              <a:gd name="connsiteX0" fmla="*/ 173003 w 259042"/>
              <a:gd name="connsiteY0" fmla="*/ 778475 h 778475"/>
              <a:gd name="connsiteX1" fmla="*/ 8 w 259042"/>
              <a:gd name="connsiteY1" fmla="*/ 444842 h 778475"/>
              <a:gd name="connsiteX2" fmla="*/ 185360 w 259042"/>
              <a:gd name="connsiteY2" fmla="*/ 0 h 778475"/>
              <a:gd name="connsiteX0" fmla="*/ 196584 w 284447"/>
              <a:gd name="connsiteY0" fmla="*/ 803188 h 803188"/>
              <a:gd name="connsiteX1" fmla="*/ 23589 w 284447"/>
              <a:gd name="connsiteY1" fmla="*/ 469555 h 803188"/>
              <a:gd name="connsiteX2" fmla="*/ 122443 w 284447"/>
              <a:gd name="connsiteY2" fmla="*/ 0 h 803188"/>
              <a:gd name="connsiteX0" fmla="*/ 200924 w 288787"/>
              <a:gd name="connsiteY0" fmla="*/ 803188 h 803188"/>
              <a:gd name="connsiteX1" fmla="*/ 27929 w 288787"/>
              <a:gd name="connsiteY1" fmla="*/ 469555 h 803188"/>
              <a:gd name="connsiteX2" fmla="*/ 126783 w 288787"/>
              <a:gd name="connsiteY2" fmla="*/ 0 h 803188"/>
              <a:gd name="connsiteX0" fmla="*/ 159731 w 266813"/>
              <a:gd name="connsiteY0" fmla="*/ 803188 h 803188"/>
              <a:gd name="connsiteX1" fmla="*/ 97947 w 266813"/>
              <a:gd name="connsiteY1" fmla="*/ 457198 h 803188"/>
              <a:gd name="connsiteX2" fmla="*/ 85590 w 266813"/>
              <a:gd name="connsiteY2" fmla="*/ 0 h 803188"/>
              <a:gd name="connsiteX0" fmla="*/ 104824 w 211906"/>
              <a:gd name="connsiteY0" fmla="*/ 803188 h 803188"/>
              <a:gd name="connsiteX1" fmla="*/ 43040 w 211906"/>
              <a:gd name="connsiteY1" fmla="*/ 457198 h 803188"/>
              <a:gd name="connsiteX2" fmla="*/ 30683 w 211906"/>
              <a:gd name="connsiteY2" fmla="*/ 0 h 803188"/>
              <a:gd name="connsiteX0" fmla="*/ 125180 w 232262"/>
              <a:gd name="connsiteY0" fmla="*/ 803188 h 803188"/>
              <a:gd name="connsiteX1" fmla="*/ 63396 w 232262"/>
              <a:gd name="connsiteY1" fmla="*/ 457198 h 803188"/>
              <a:gd name="connsiteX2" fmla="*/ 51039 w 232262"/>
              <a:gd name="connsiteY2" fmla="*/ 0 h 803188"/>
              <a:gd name="connsiteX0" fmla="*/ 107096 w 243366"/>
              <a:gd name="connsiteY0" fmla="*/ 803188 h 803188"/>
              <a:gd name="connsiteX1" fmla="*/ 155281 w 243366"/>
              <a:gd name="connsiteY1" fmla="*/ 518982 h 803188"/>
              <a:gd name="connsiteX2" fmla="*/ 32955 w 243366"/>
              <a:gd name="connsiteY2" fmla="*/ 0 h 803188"/>
              <a:gd name="connsiteX0" fmla="*/ 102100 w 259479"/>
              <a:gd name="connsiteY0" fmla="*/ 803188 h 803188"/>
              <a:gd name="connsiteX1" fmla="*/ 205270 w 259479"/>
              <a:gd name="connsiteY1" fmla="*/ 395415 h 803188"/>
              <a:gd name="connsiteX2" fmla="*/ 27959 w 259479"/>
              <a:gd name="connsiteY2" fmla="*/ 0 h 803188"/>
              <a:gd name="connsiteX0" fmla="*/ 115089 w 321280"/>
              <a:gd name="connsiteY0" fmla="*/ 803188 h 803188"/>
              <a:gd name="connsiteX1" fmla="*/ 218259 w 321280"/>
              <a:gd name="connsiteY1" fmla="*/ 395415 h 803188"/>
              <a:gd name="connsiteX2" fmla="*/ 40948 w 321280"/>
              <a:gd name="connsiteY2" fmla="*/ 0 h 803188"/>
              <a:gd name="connsiteX0" fmla="*/ 129922 w 299014"/>
              <a:gd name="connsiteY0" fmla="*/ 803188 h 803188"/>
              <a:gd name="connsiteX1" fmla="*/ 159779 w 299014"/>
              <a:gd name="connsiteY1" fmla="*/ 444842 h 803188"/>
              <a:gd name="connsiteX2" fmla="*/ 55781 w 299014"/>
              <a:gd name="connsiteY2" fmla="*/ 0 h 803188"/>
              <a:gd name="connsiteX0" fmla="*/ 113671 w 253971"/>
              <a:gd name="connsiteY0" fmla="*/ 803188 h 803188"/>
              <a:gd name="connsiteX1" fmla="*/ 143528 w 253971"/>
              <a:gd name="connsiteY1" fmla="*/ 444842 h 803188"/>
              <a:gd name="connsiteX2" fmla="*/ 39530 w 253971"/>
              <a:gd name="connsiteY2" fmla="*/ 0 h 803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3971" h="803188">
                <a:moveTo>
                  <a:pt x="113671" y="803188"/>
                </a:moveTo>
                <a:cubicBezTo>
                  <a:pt x="381401" y="639461"/>
                  <a:pt x="192541" y="529280"/>
                  <a:pt x="143528" y="444842"/>
                </a:cubicBezTo>
                <a:cubicBezTo>
                  <a:pt x="94515" y="360404"/>
                  <a:pt x="-76313" y="367614"/>
                  <a:pt x="39530" y="0"/>
                </a:cubicBezTo>
              </a:path>
            </a:pathLst>
          </a:custGeom>
          <a:ln>
            <a:headEnd type="none" w="med" len="med"/>
            <a:tailEnd type="arrow" w="med" len="med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1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4C9864-AAF3-4B48-B1B1-5673F9837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abstract neuron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478A9F3-5ED2-4A4C-A737-26282A0C53E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Inputs are values on incoming wires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𝑂𝑢𝑡𝑝𝑢𝑡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         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𝑖𝑛𝑝𝑢𝑡𝑠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nary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Can be thought of as performing</a:t>
                </a:r>
              </a:p>
              <a:p>
                <a:pPr lvl="1"/>
                <a:r>
                  <a:rPr lang="en-US" dirty="0"/>
                  <a:t>Classification (output viewed as probability)</a:t>
                </a:r>
              </a:p>
              <a:p>
                <a:pPr lvl="1"/>
                <a:r>
                  <a:rPr lang="en-US" dirty="0"/>
                  <a:t>Regression</a:t>
                </a:r>
              </a:p>
              <a:p>
                <a:r>
                  <a:rPr lang="en-US" dirty="0"/>
                  <a:t>Captures “linear” models</a:t>
                </a:r>
              </a:p>
              <a:p>
                <a:pPr lvl="1"/>
                <a:r>
                  <a:rPr lang="en-US" dirty="0"/>
                  <a:t>Logistic regression</a:t>
                </a:r>
              </a:p>
              <a:p>
                <a:pPr lvl="1"/>
                <a:r>
                  <a:rPr lang="en-US" dirty="0"/>
                  <a:t>SVM</a:t>
                </a:r>
              </a:p>
              <a:p>
                <a:pPr lvl="1"/>
                <a:r>
                  <a:rPr lang="en-US" dirty="0"/>
                  <a:t>OLS linear regression</a:t>
                </a:r>
              </a:p>
              <a:p>
                <a:pPr lvl="1"/>
                <a:r>
                  <a:rPr lang="en-US" dirty="0"/>
                  <a:t>…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478A9F3-5ED2-4A4C-A737-26282A0C53E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25" t="-18568" b="-42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EE905C-A43B-4540-B01A-8D8B198496D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F308B7C-4F2A-4ED2-93F3-224C3EC9CBD5}" type="slidenum">
              <a:rPr lang="en-US" smtClean="0">
                <a:solidFill>
                  <a:srgbClr val="000000"/>
                </a:solidFill>
              </a:rPr>
              <a:pPr/>
              <a:t>7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2050" name="Picture 2" descr="http://cs231n.github.io/assets/nn1/neuron_model.jpeg">
            <a:extLst>
              <a:ext uri="{FF2B5EF4-FFF2-40B4-BE49-F238E27FC236}">
                <a16:creationId xmlns:a16="http://schemas.microsoft.com/office/drawing/2014/main" id="{31A886B6-147E-E445-9DC4-B1E480B7AB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7602" y="3941599"/>
            <a:ext cx="4302041" cy="2454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FA2A7BE-153B-2D48-BE0E-2FAEDAAF76D9}"/>
              </a:ext>
            </a:extLst>
          </p:cNvPr>
          <p:cNvSpPr/>
          <p:nvPr/>
        </p:nvSpPr>
        <p:spPr>
          <a:xfrm>
            <a:off x="2794982" y="2267416"/>
            <a:ext cx="1138453" cy="615553"/>
          </a:xfrm>
          <a:prstGeom prst="rect">
            <a:avLst/>
          </a:prstGeom>
          <a:ln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2000" i="0" dirty="0">
                <a:uFill>
                  <a:solidFill/>
                </a:uFill>
                <a:latin typeface="+mj-lt"/>
              </a:rPr>
              <a:t>Activation</a:t>
            </a:r>
            <a:br>
              <a:rPr lang="en-US" sz="2000" i="0" dirty="0">
                <a:uFill>
                  <a:solidFill/>
                </a:uFill>
                <a:latin typeface="+mj-lt"/>
              </a:rPr>
            </a:br>
            <a:r>
              <a:rPr lang="en-US" sz="2000" i="0" dirty="0">
                <a:uFill>
                  <a:solidFill/>
                </a:uFill>
                <a:latin typeface="+mj-lt"/>
              </a:rPr>
              <a:t>function</a:t>
            </a: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0A00B081-3D03-EE48-96ED-1825CAB77A74}"/>
              </a:ext>
            </a:extLst>
          </p:cNvPr>
          <p:cNvSpPr/>
          <p:nvPr/>
        </p:nvSpPr>
        <p:spPr>
          <a:xfrm>
            <a:off x="3388919" y="1811867"/>
            <a:ext cx="741406" cy="445566"/>
          </a:xfrm>
          <a:custGeom>
            <a:avLst/>
            <a:gdLst>
              <a:gd name="connsiteX0" fmla="*/ 0 w 1235676"/>
              <a:gd name="connsiteY0" fmla="*/ 437733 h 437733"/>
              <a:gd name="connsiteX1" fmla="*/ 741406 w 1235676"/>
              <a:gd name="connsiteY1" fmla="*/ 42317 h 437733"/>
              <a:gd name="connsiteX2" fmla="*/ 1235676 w 1235676"/>
              <a:gd name="connsiteY2" fmla="*/ 29960 h 437733"/>
              <a:gd name="connsiteX0" fmla="*/ 0 w 1235676"/>
              <a:gd name="connsiteY0" fmla="*/ 453461 h 453461"/>
              <a:gd name="connsiteX1" fmla="*/ 111211 w 1235676"/>
              <a:gd name="connsiteY1" fmla="*/ 33331 h 453461"/>
              <a:gd name="connsiteX2" fmla="*/ 1235676 w 1235676"/>
              <a:gd name="connsiteY2" fmla="*/ 45688 h 453461"/>
              <a:gd name="connsiteX0" fmla="*/ 0 w 741406"/>
              <a:gd name="connsiteY0" fmla="*/ 445566 h 445566"/>
              <a:gd name="connsiteX1" fmla="*/ 111211 w 741406"/>
              <a:gd name="connsiteY1" fmla="*/ 25436 h 445566"/>
              <a:gd name="connsiteX2" fmla="*/ 741406 w 741406"/>
              <a:gd name="connsiteY2" fmla="*/ 62506 h 445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41406" h="445566">
                <a:moveTo>
                  <a:pt x="0" y="445566"/>
                </a:moveTo>
                <a:cubicBezTo>
                  <a:pt x="267730" y="281839"/>
                  <a:pt x="-12357" y="89279"/>
                  <a:pt x="111211" y="25436"/>
                </a:cubicBezTo>
                <a:cubicBezTo>
                  <a:pt x="234779" y="-38407"/>
                  <a:pt x="597244" y="34703"/>
                  <a:pt x="741406" y="62506"/>
                </a:cubicBezTo>
              </a:path>
            </a:pathLst>
          </a:custGeom>
          <a:ln>
            <a:headEnd type="none" w="med" len="med"/>
            <a:tailEnd type="arrow" w="med" len="med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1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21CC3AC-B777-B545-B903-BE02130B584E}"/>
              </a:ext>
            </a:extLst>
          </p:cNvPr>
          <p:cNvSpPr/>
          <p:nvPr/>
        </p:nvSpPr>
        <p:spPr>
          <a:xfrm>
            <a:off x="5184977" y="2859740"/>
            <a:ext cx="768159" cy="307777"/>
          </a:xfrm>
          <a:prstGeom prst="rect">
            <a:avLst/>
          </a:prstGeom>
          <a:ln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2000" i="0" dirty="0">
                <a:uFill>
                  <a:solidFill/>
                </a:uFill>
                <a:latin typeface="+mj-lt"/>
              </a:rPr>
              <a:t>weight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42442A02-62B0-E641-ABC1-99D0DD19CDA3}"/>
              </a:ext>
            </a:extLst>
          </p:cNvPr>
          <p:cNvSpPr/>
          <p:nvPr/>
        </p:nvSpPr>
        <p:spPr>
          <a:xfrm>
            <a:off x="5750345" y="2067184"/>
            <a:ext cx="342452" cy="803188"/>
          </a:xfrm>
          <a:custGeom>
            <a:avLst/>
            <a:gdLst>
              <a:gd name="connsiteX0" fmla="*/ 0 w 1235676"/>
              <a:gd name="connsiteY0" fmla="*/ 437733 h 437733"/>
              <a:gd name="connsiteX1" fmla="*/ 741406 w 1235676"/>
              <a:gd name="connsiteY1" fmla="*/ 42317 h 437733"/>
              <a:gd name="connsiteX2" fmla="*/ 1235676 w 1235676"/>
              <a:gd name="connsiteY2" fmla="*/ 29960 h 437733"/>
              <a:gd name="connsiteX0" fmla="*/ 0 w 1235676"/>
              <a:gd name="connsiteY0" fmla="*/ 453461 h 453461"/>
              <a:gd name="connsiteX1" fmla="*/ 111211 w 1235676"/>
              <a:gd name="connsiteY1" fmla="*/ 33331 h 453461"/>
              <a:gd name="connsiteX2" fmla="*/ 1235676 w 1235676"/>
              <a:gd name="connsiteY2" fmla="*/ 45688 h 453461"/>
              <a:gd name="connsiteX0" fmla="*/ 0 w 741406"/>
              <a:gd name="connsiteY0" fmla="*/ 445566 h 445566"/>
              <a:gd name="connsiteX1" fmla="*/ 111211 w 741406"/>
              <a:gd name="connsiteY1" fmla="*/ 25436 h 445566"/>
              <a:gd name="connsiteX2" fmla="*/ 741406 w 741406"/>
              <a:gd name="connsiteY2" fmla="*/ 62506 h 445566"/>
              <a:gd name="connsiteX0" fmla="*/ 22157 w 177432"/>
              <a:gd name="connsiteY0" fmla="*/ 658216 h 658216"/>
              <a:gd name="connsiteX1" fmla="*/ 133368 w 177432"/>
              <a:gd name="connsiteY1" fmla="*/ 238086 h 658216"/>
              <a:gd name="connsiteX2" fmla="*/ 46871 w 177432"/>
              <a:gd name="connsiteY2" fmla="*/ 3308 h 658216"/>
              <a:gd name="connsiteX0" fmla="*/ 173023 w 258806"/>
              <a:gd name="connsiteY0" fmla="*/ 657133 h 657133"/>
              <a:gd name="connsiteX1" fmla="*/ 28 w 258806"/>
              <a:gd name="connsiteY1" fmla="*/ 323500 h 657133"/>
              <a:gd name="connsiteX2" fmla="*/ 197737 w 258806"/>
              <a:gd name="connsiteY2" fmla="*/ 2225 h 657133"/>
              <a:gd name="connsiteX0" fmla="*/ 173003 w 259042"/>
              <a:gd name="connsiteY0" fmla="*/ 780071 h 780071"/>
              <a:gd name="connsiteX1" fmla="*/ 8 w 259042"/>
              <a:gd name="connsiteY1" fmla="*/ 446438 h 780071"/>
              <a:gd name="connsiteX2" fmla="*/ 185360 w 259042"/>
              <a:gd name="connsiteY2" fmla="*/ 1596 h 780071"/>
              <a:gd name="connsiteX0" fmla="*/ 173003 w 259042"/>
              <a:gd name="connsiteY0" fmla="*/ 778475 h 778475"/>
              <a:gd name="connsiteX1" fmla="*/ 8 w 259042"/>
              <a:gd name="connsiteY1" fmla="*/ 444842 h 778475"/>
              <a:gd name="connsiteX2" fmla="*/ 185360 w 259042"/>
              <a:gd name="connsiteY2" fmla="*/ 0 h 778475"/>
              <a:gd name="connsiteX0" fmla="*/ 196584 w 284447"/>
              <a:gd name="connsiteY0" fmla="*/ 803188 h 803188"/>
              <a:gd name="connsiteX1" fmla="*/ 23589 w 284447"/>
              <a:gd name="connsiteY1" fmla="*/ 469555 h 803188"/>
              <a:gd name="connsiteX2" fmla="*/ 122443 w 284447"/>
              <a:gd name="connsiteY2" fmla="*/ 0 h 803188"/>
              <a:gd name="connsiteX0" fmla="*/ 200924 w 288787"/>
              <a:gd name="connsiteY0" fmla="*/ 803188 h 803188"/>
              <a:gd name="connsiteX1" fmla="*/ 27929 w 288787"/>
              <a:gd name="connsiteY1" fmla="*/ 469555 h 803188"/>
              <a:gd name="connsiteX2" fmla="*/ 126783 w 288787"/>
              <a:gd name="connsiteY2" fmla="*/ 0 h 803188"/>
              <a:gd name="connsiteX0" fmla="*/ 159731 w 266813"/>
              <a:gd name="connsiteY0" fmla="*/ 803188 h 803188"/>
              <a:gd name="connsiteX1" fmla="*/ 97947 w 266813"/>
              <a:gd name="connsiteY1" fmla="*/ 457198 h 803188"/>
              <a:gd name="connsiteX2" fmla="*/ 85590 w 266813"/>
              <a:gd name="connsiteY2" fmla="*/ 0 h 803188"/>
              <a:gd name="connsiteX0" fmla="*/ 104824 w 211906"/>
              <a:gd name="connsiteY0" fmla="*/ 803188 h 803188"/>
              <a:gd name="connsiteX1" fmla="*/ 43040 w 211906"/>
              <a:gd name="connsiteY1" fmla="*/ 457198 h 803188"/>
              <a:gd name="connsiteX2" fmla="*/ 30683 w 211906"/>
              <a:gd name="connsiteY2" fmla="*/ 0 h 803188"/>
              <a:gd name="connsiteX0" fmla="*/ 125180 w 232262"/>
              <a:gd name="connsiteY0" fmla="*/ 803188 h 803188"/>
              <a:gd name="connsiteX1" fmla="*/ 63396 w 232262"/>
              <a:gd name="connsiteY1" fmla="*/ 457198 h 803188"/>
              <a:gd name="connsiteX2" fmla="*/ 51039 w 232262"/>
              <a:gd name="connsiteY2" fmla="*/ 0 h 803188"/>
              <a:gd name="connsiteX0" fmla="*/ 107096 w 243366"/>
              <a:gd name="connsiteY0" fmla="*/ 803188 h 803188"/>
              <a:gd name="connsiteX1" fmla="*/ 155281 w 243366"/>
              <a:gd name="connsiteY1" fmla="*/ 518982 h 803188"/>
              <a:gd name="connsiteX2" fmla="*/ 32955 w 243366"/>
              <a:gd name="connsiteY2" fmla="*/ 0 h 803188"/>
              <a:gd name="connsiteX0" fmla="*/ 102100 w 259479"/>
              <a:gd name="connsiteY0" fmla="*/ 803188 h 803188"/>
              <a:gd name="connsiteX1" fmla="*/ 205270 w 259479"/>
              <a:gd name="connsiteY1" fmla="*/ 395415 h 803188"/>
              <a:gd name="connsiteX2" fmla="*/ 27959 w 259479"/>
              <a:gd name="connsiteY2" fmla="*/ 0 h 803188"/>
              <a:gd name="connsiteX0" fmla="*/ 115089 w 321280"/>
              <a:gd name="connsiteY0" fmla="*/ 803188 h 803188"/>
              <a:gd name="connsiteX1" fmla="*/ 218259 w 321280"/>
              <a:gd name="connsiteY1" fmla="*/ 395415 h 803188"/>
              <a:gd name="connsiteX2" fmla="*/ 40948 w 321280"/>
              <a:gd name="connsiteY2" fmla="*/ 0 h 803188"/>
              <a:gd name="connsiteX0" fmla="*/ 129922 w 299014"/>
              <a:gd name="connsiteY0" fmla="*/ 803188 h 803188"/>
              <a:gd name="connsiteX1" fmla="*/ 159779 w 299014"/>
              <a:gd name="connsiteY1" fmla="*/ 444842 h 803188"/>
              <a:gd name="connsiteX2" fmla="*/ 55781 w 299014"/>
              <a:gd name="connsiteY2" fmla="*/ 0 h 803188"/>
              <a:gd name="connsiteX0" fmla="*/ 113671 w 253971"/>
              <a:gd name="connsiteY0" fmla="*/ 803188 h 803188"/>
              <a:gd name="connsiteX1" fmla="*/ 143528 w 253971"/>
              <a:gd name="connsiteY1" fmla="*/ 444842 h 803188"/>
              <a:gd name="connsiteX2" fmla="*/ 39530 w 253971"/>
              <a:gd name="connsiteY2" fmla="*/ 0 h 803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3971" h="803188">
                <a:moveTo>
                  <a:pt x="113671" y="803188"/>
                </a:moveTo>
                <a:cubicBezTo>
                  <a:pt x="381401" y="639461"/>
                  <a:pt x="192541" y="529280"/>
                  <a:pt x="143528" y="444842"/>
                </a:cubicBezTo>
                <a:cubicBezTo>
                  <a:pt x="94515" y="360404"/>
                  <a:pt x="-76313" y="367614"/>
                  <a:pt x="39530" y="0"/>
                </a:cubicBezTo>
              </a:path>
            </a:pathLst>
          </a:custGeom>
          <a:ln>
            <a:headEnd type="none" w="med" len="med"/>
            <a:tailEnd type="arrow" w="med" len="med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1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56095F0-2283-424E-9478-E4510A67E6DA}"/>
              </a:ext>
            </a:extLst>
          </p:cNvPr>
          <p:cNvSpPr/>
          <p:nvPr/>
        </p:nvSpPr>
        <p:spPr>
          <a:xfrm>
            <a:off x="6188716" y="2862174"/>
            <a:ext cx="686406" cy="307777"/>
          </a:xfrm>
          <a:prstGeom prst="rect">
            <a:avLst/>
          </a:prstGeom>
          <a:ln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2000" i="0" dirty="0">
                <a:uFill>
                  <a:solidFill/>
                </a:uFill>
                <a:latin typeface="+mj-lt"/>
              </a:rPr>
              <a:t>Input 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A3592F22-1496-3345-8BBB-E880CDEACA9C}"/>
              </a:ext>
            </a:extLst>
          </p:cNvPr>
          <p:cNvSpPr/>
          <p:nvPr/>
        </p:nvSpPr>
        <p:spPr>
          <a:xfrm>
            <a:off x="6189467" y="2048714"/>
            <a:ext cx="342452" cy="803188"/>
          </a:xfrm>
          <a:custGeom>
            <a:avLst/>
            <a:gdLst>
              <a:gd name="connsiteX0" fmla="*/ 0 w 1235676"/>
              <a:gd name="connsiteY0" fmla="*/ 437733 h 437733"/>
              <a:gd name="connsiteX1" fmla="*/ 741406 w 1235676"/>
              <a:gd name="connsiteY1" fmla="*/ 42317 h 437733"/>
              <a:gd name="connsiteX2" fmla="*/ 1235676 w 1235676"/>
              <a:gd name="connsiteY2" fmla="*/ 29960 h 437733"/>
              <a:gd name="connsiteX0" fmla="*/ 0 w 1235676"/>
              <a:gd name="connsiteY0" fmla="*/ 453461 h 453461"/>
              <a:gd name="connsiteX1" fmla="*/ 111211 w 1235676"/>
              <a:gd name="connsiteY1" fmla="*/ 33331 h 453461"/>
              <a:gd name="connsiteX2" fmla="*/ 1235676 w 1235676"/>
              <a:gd name="connsiteY2" fmla="*/ 45688 h 453461"/>
              <a:gd name="connsiteX0" fmla="*/ 0 w 741406"/>
              <a:gd name="connsiteY0" fmla="*/ 445566 h 445566"/>
              <a:gd name="connsiteX1" fmla="*/ 111211 w 741406"/>
              <a:gd name="connsiteY1" fmla="*/ 25436 h 445566"/>
              <a:gd name="connsiteX2" fmla="*/ 741406 w 741406"/>
              <a:gd name="connsiteY2" fmla="*/ 62506 h 445566"/>
              <a:gd name="connsiteX0" fmla="*/ 22157 w 177432"/>
              <a:gd name="connsiteY0" fmla="*/ 658216 h 658216"/>
              <a:gd name="connsiteX1" fmla="*/ 133368 w 177432"/>
              <a:gd name="connsiteY1" fmla="*/ 238086 h 658216"/>
              <a:gd name="connsiteX2" fmla="*/ 46871 w 177432"/>
              <a:gd name="connsiteY2" fmla="*/ 3308 h 658216"/>
              <a:gd name="connsiteX0" fmla="*/ 173023 w 258806"/>
              <a:gd name="connsiteY0" fmla="*/ 657133 h 657133"/>
              <a:gd name="connsiteX1" fmla="*/ 28 w 258806"/>
              <a:gd name="connsiteY1" fmla="*/ 323500 h 657133"/>
              <a:gd name="connsiteX2" fmla="*/ 197737 w 258806"/>
              <a:gd name="connsiteY2" fmla="*/ 2225 h 657133"/>
              <a:gd name="connsiteX0" fmla="*/ 173003 w 259042"/>
              <a:gd name="connsiteY0" fmla="*/ 780071 h 780071"/>
              <a:gd name="connsiteX1" fmla="*/ 8 w 259042"/>
              <a:gd name="connsiteY1" fmla="*/ 446438 h 780071"/>
              <a:gd name="connsiteX2" fmla="*/ 185360 w 259042"/>
              <a:gd name="connsiteY2" fmla="*/ 1596 h 780071"/>
              <a:gd name="connsiteX0" fmla="*/ 173003 w 259042"/>
              <a:gd name="connsiteY0" fmla="*/ 778475 h 778475"/>
              <a:gd name="connsiteX1" fmla="*/ 8 w 259042"/>
              <a:gd name="connsiteY1" fmla="*/ 444842 h 778475"/>
              <a:gd name="connsiteX2" fmla="*/ 185360 w 259042"/>
              <a:gd name="connsiteY2" fmla="*/ 0 h 778475"/>
              <a:gd name="connsiteX0" fmla="*/ 196584 w 284447"/>
              <a:gd name="connsiteY0" fmla="*/ 803188 h 803188"/>
              <a:gd name="connsiteX1" fmla="*/ 23589 w 284447"/>
              <a:gd name="connsiteY1" fmla="*/ 469555 h 803188"/>
              <a:gd name="connsiteX2" fmla="*/ 122443 w 284447"/>
              <a:gd name="connsiteY2" fmla="*/ 0 h 803188"/>
              <a:gd name="connsiteX0" fmla="*/ 200924 w 288787"/>
              <a:gd name="connsiteY0" fmla="*/ 803188 h 803188"/>
              <a:gd name="connsiteX1" fmla="*/ 27929 w 288787"/>
              <a:gd name="connsiteY1" fmla="*/ 469555 h 803188"/>
              <a:gd name="connsiteX2" fmla="*/ 126783 w 288787"/>
              <a:gd name="connsiteY2" fmla="*/ 0 h 803188"/>
              <a:gd name="connsiteX0" fmla="*/ 159731 w 266813"/>
              <a:gd name="connsiteY0" fmla="*/ 803188 h 803188"/>
              <a:gd name="connsiteX1" fmla="*/ 97947 w 266813"/>
              <a:gd name="connsiteY1" fmla="*/ 457198 h 803188"/>
              <a:gd name="connsiteX2" fmla="*/ 85590 w 266813"/>
              <a:gd name="connsiteY2" fmla="*/ 0 h 803188"/>
              <a:gd name="connsiteX0" fmla="*/ 104824 w 211906"/>
              <a:gd name="connsiteY0" fmla="*/ 803188 h 803188"/>
              <a:gd name="connsiteX1" fmla="*/ 43040 w 211906"/>
              <a:gd name="connsiteY1" fmla="*/ 457198 h 803188"/>
              <a:gd name="connsiteX2" fmla="*/ 30683 w 211906"/>
              <a:gd name="connsiteY2" fmla="*/ 0 h 803188"/>
              <a:gd name="connsiteX0" fmla="*/ 125180 w 232262"/>
              <a:gd name="connsiteY0" fmla="*/ 803188 h 803188"/>
              <a:gd name="connsiteX1" fmla="*/ 63396 w 232262"/>
              <a:gd name="connsiteY1" fmla="*/ 457198 h 803188"/>
              <a:gd name="connsiteX2" fmla="*/ 51039 w 232262"/>
              <a:gd name="connsiteY2" fmla="*/ 0 h 803188"/>
              <a:gd name="connsiteX0" fmla="*/ 107096 w 243366"/>
              <a:gd name="connsiteY0" fmla="*/ 803188 h 803188"/>
              <a:gd name="connsiteX1" fmla="*/ 155281 w 243366"/>
              <a:gd name="connsiteY1" fmla="*/ 518982 h 803188"/>
              <a:gd name="connsiteX2" fmla="*/ 32955 w 243366"/>
              <a:gd name="connsiteY2" fmla="*/ 0 h 803188"/>
              <a:gd name="connsiteX0" fmla="*/ 102100 w 259479"/>
              <a:gd name="connsiteY0" fmla="*/ 803188 h 803188"/>
              <a:gd name="connsiteX1" fmla="*/ 205270 w 259479"/>
              <a:gd name="connsiteY1" fmla="*/ 395415 h 803188"/>
              <a:gd name="connsiteX2" fmla="*/ 27959 w 259479"/>
              <a:gd name="connsiteY2" fmla="*/ 0 h 803188"/>
              <a:gd name="connsiteX0" fmla="*/ 115089 w 321280"/>
              <a:gd name="connsiteY0" fmla="*/ 803188 h 803188"/>
              <a:gd name="connsiteX1" fmla="*/ 218259 w 321280"/>
              <a:gd name="connsiteY1" fmla="*/ 395415 h 803188"/>
              <a:gd name="connsiteX2" fmla="*/ 40948 w 321280"/>
              <a:gd name="connsiteY2" fmla="*/ 0 h 803188"/>
              <a:gd name="connsiteX0" fmla="*/ 129922 w 299014"/>
              <a:gd name="connsiteY0" fmla="*/ 803188 h 803188"/>
              <a:gd name="connsiteX1" fmla="*/ 159779 w 299014"/>
              <a:gd name="connsiteY1" fmla="*/ 444842 h 803188"/>
              <a:gd name="connsiteX2" fmla="*/ 55781 w 299014"/>
              <a:gd name="connsiteY2" fmla="*/ 0 h 803188"/>
              <a:gd name="connsiteX0" fmla="*/ 113671 w 253971"/>
              <a:gd name="connsiteY0" fmla="*/ 803188 h 803188"/>
              <a:gd name="connsiteX1" fmla="*/ 143528 w 253971"/>
              <a:gd name="connsiteY1" fmla="*/ 444842 h 803188"/>
              <a:gd name="connsiteX2" fmla="*/ 39530 w 253971"/>
              <a:gd name="connsiteY2" fmla="*/ 0 h 803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3971" h="803188">
                <a:moveTo>
                  <a:pt x="113671" y="803188"/>
                </a:moveTo>
                <a:cubicBezTo>
                  <a:pt x="381401" y="639461"/>
                  <a:pt x="192541" y="529280"/>
                  <a:pt x="143528" y="444842"/>
                </a:cubicBezTo>
                <a:cubicBezTo>
                  <a:pt x="94515" y="360404"/>
                  <a:pt x="-76313" y="367614"/>
                  <a:pt x="39530" y="0"/>
                </a:cubicBezTo>
              </a:path>
            </a:pathLst>
          </a:custGeom>
          <a:ln>
            <a:headEnd type="none" w="med" len="med"/>
            <a:tailEnd type="arrow" w="med" len="med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1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60C6636-D11D-774C-9811-75AEE0E1AD8F}"/>
              </a:ext>
            </a:extLst>
          </p:cNvPr>
          <p:cNvSpPr/>
          <p:nvPr/>
        </p:nvSpPr>
        <p:spPr>
          <a:xfrm>
            <a:off x="6992742" y="2599965"/>
            <a:ext cx="545342" cy="307777"/>
          </a:xfrm>
          <a:prstGeom prst="rect">
            <a:avLst/>
          </a:prstGeom>
          <a:ln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2000" i="0" dirty="0">
                <a:uFill>
                  <a:solidFill/>
                </a:uFill>
                <a:latin typeface="+mj-lt"/>
              </a:rPr>
              <a:t>bias </a:t>
            </a:r>
          </a:p>
        </p:txBody>
      </p:sp>
    </p:spTree>
    <p:extLst>
      <p:ext uri="{BB962C8B-B14F-4D97-AF65-F5344CB8AC3E}">
        <p14:creationId xmlns:p14="http://schemas.microsoft.com/office/powerpoint/2010/main" val="7843343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D7F12-811E-E64F-86F2-5194434532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activation functions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F57476-DE15-7346-AE8B-35DF2CA471E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F308B7C-4F2A-4ED2-93F3-224C3EC9CBD5}" type="slidenum">
              <a:rPr lang="en-US" smtClean="0">
                <a:solidFill>
                  <a:srgbClr val="000000"/>
                </a:solidFill>
              </a:rPr>
              <a:pPr/>
              <a:t>8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3074" name="Picture 2" descr="http://cs231n.github.io/assets/nn1/sigmoid.jpeg">
            <a:extLst>
              <a:ext uri="{FF2B5EF4-FFF2-40B4-BE49-F238E27FC236}">
                <a16:creationId xmlns:a16="http://schemas.microsoft.com/office/drawing/2014/main" id="{72C9F55D-609C-B24E-815D-BA418ADAE6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299" y="1082231"/>
            <a:ext cx="3956979" cy="2522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cs231n.github.io/assets/nn1/tanh.jpeg">
            <a:extLst>
              <a:ext uri="{FF2B5EF4-FFF2-40B4-BE49-F238E27FC236}">
                <a16:creationId xmlns:a16="http://schemas.microsoft.com/office/drawing/2014/main" id="{1497319A-3F94-024C-9301-1862E1A4B4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5682" y="959017"/>
            <a:ext cx="4092558" cy="2583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183A9E7-AE3D-BF43-9155-1C276DEAEDC8}"/>
                  </a:ext>
                </a:extLst>
              </p:cNvPr>
              <p:cNvSpPr txBox="1"/>
              <p:nvPr/>
            </p:nvSpPr>
            <p:spPr>
              <a:xfrm>
                <a:off x="543932" y="3465339"/>
                <a:ext cx="3031856" cy="6158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i="0" dirty="0">
                    <a:latin typeface="+mj-lt"/>
                  </a:rPr>
                  <a:t>Sigmoid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p>
                        </m:sSup>
                      </m:den>
                    </m:f>
                  </m:oMath>
                </a14:m>
                <a:endParaRPr lang="en-US" sz="2400" i="0" dirty="0" err="1">
                  <a:latin typeface="+mj-lt"/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183A9E7-AE3D-BF43-9155-1C276DEAED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932" y="3465339"/>
                <a:ext cx="3031856" cy="615874"/>
              </a:xfrm>
              <a:prstGeom prst="rect">
                <a:avLst/>
              </a:prstGeom>
              <a:blipFill>
                <a:blip r:embed="rId4"/>
                <a:stretch>
                  <a:fillRect l="-1667" b="-102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8EA22B5-1576-CE4C-991A-AAF0EB75FFAF}"/>
                  </a:ext>
                </a:extLst>
              </p:cNvPr>
              <p:cNvSpPr txBox="1"/>
              <p:nvPr/>
            </p:nvSpPr>
            <p:spPr>
              <a:xfrm>
                <a:off x="5217053" y="3542444"/>
                <a:ext cx="319542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i="0" dirty="0">
                    <a:latin typeface="+mj-lt"/>
                  </a:rPr>
                  <a:t>tanh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=2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−1 </m:t>
                    </m:r>
                  </m:oMath>
                </a14:m>
                <a:endParaRPr lang="en-US" sz="2400" i="0" dirty="0" err="1">
                  <a:latin typeface="+mj-lt"/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8EA22B5-1576-CE4C-991A-AAF0EB75FF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7053" y="3542444"/>
                <a:ext cx="3195427" cy="461665"/>
              </a:xfrm>
              <a:prstGeom prst="rect">
                <a:avLst/>
              </a:prstGeom>
              <a:blipFill>
                <a:blip r:embed="rId5"/>
                <a:stretch>
                  <a:fillRect l="-1587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8" name="Picture 6" descr="http://cs231n.github.io/assets/nn1/relu.jpeg">
            <a:extLst>
              <a:ext uri="{FF2B5EF4-FFF2-40B4-BE49-F238E27FC236}">
                <a16:creationId xmlns:a16="http://schemas.microsoft.com/office/drawing/2014/main" id="{A847AAA7-36AC-964D-9950-9C29E50F48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670" y="4128844"/>
            <a:ext cx="3116876" cy="2104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C28B3A0-393F-104B-94ED-9DF09FF65B8D}"/>
                  </a:ext>
                </a:extLst>
              </p:cNvPr>
              <p:cNvSpPr txBox="1"/>
              <p:nvPr/>
            </p:nvSpPr>
            <p:spPr>
              <a:xfrm>
                <a:off x="754001" y="6233488"/>
                <a:ext cx="306654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i="0" dirty="0">
                    <a:latin typeface="+mj-lt"/>
                  </a:rPr>
                  <a:t>ReLU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max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⁡(0,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i="0" dirty="0" err="1">
                  <a:latin typeface="+mj-lt"/>
                </a:endParaRP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C28B3A0-393F-104B-94ED-9DF09FF65B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001" y="6233488"/>
                <a:ext cx="3066545" cy="461665"/>
              </a:xfrm>
              <a:prstGeom prst="rect">
                <a:avLst/>
              </a:prstGeom>
              <a:blipFill>
                <a:blip r:embed="rId7"/>
                <a:stretch>
                  <a:fillRect l="-1235" t="-10811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28D824A-79D2-0148-A1FB-80966FEE3C6E}"/>
                  </a:ext>
                </a:extLst>
              </p:cNvPr>
              <p:cNvSpPr txBox="1"/>
              <p:nvPr/>
            </p:nvSpPr>
            <p:spPr>
              <a:xfrm>
                <a:off x="4506208" y="6226814"/>
                <a:ext cx="452335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i="0" dirty="0">
                    <a:latin typeface="+mj-lt"/>
                  </a:rPr>
                  <a:t> Leaky </a:t>
                </a:r>
                <a:r>
                  <a:rPr lang="en-US" sz="2400" i="0" dirty="0" err="1">
                    <a:latin typeface="+mj-lt"/>
                  </a:rPr>
                  <a:t>ReLU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max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⁡(0.05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i="0" dirty="0" err="1">
                  <a:latin typeface="+mj-lt"/>
                </a:endParaRP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28D824A-79D2-0148-A1FB-80966FEE3C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6208" y="6226814"/>
                <a:ext cx="4523354" cy="461665"/>
              </a:xfrm>
              <a:prstGeom prst="rect">
                <a:avLst/>
              </a:prstGeom>
              <a:blipFill>
                <a:blip r:embed="rId8"/>
                <a:stretch>
                  <a:fillRect t="-7895" b="-2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3DA62F24-1AB4-A844-A9D6-4A6C93B5A29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07911" y="4158816"/>
            <a:ext cx="3848100" cy="204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4258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D7F12-811E-E64F-86F2-5194434532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activation functions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F57476-DE15-7346-AE8B-35DF2CA471E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F308B7C-4F2A-4ED2-93F3-224C3EC9CBD5}" type="slidenum">
              <a:rPr lang="en-US" smtClean="0">
                <a:solidFill>
                  <a:srgbClr val="000000"/>
                </a:solidFill>
              </a:rPr>
              <a:pPr/>
              <a:t>9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3074" name="Picture 2" descr="http://cs231n.github.io/assets/nn1/sigmoid.jpeg">
            <a:extLst>
              <a:ext uri="{FF2B5EF4-FFF2-40B4-BE49-F238E27FC236}">
                <a16:creationId xmlns:a16="http://schemas.microsoft.com/office/drawing/2014/main" id="{72C9F55D-609C-B24E-815D-BA418ADAE6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299" y="1082231"/>
            <a:ext cx="3956979" cy="2522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cs231n.github.io/assets/nn1/tanh.jpeg">
            <a:extLst>
              <a:ext uri="{FF2B5EF4-FFF2-40B4-BE49-F238E27FC236}">
                <a16:creationId xmlns:a16="http://schemas.microsoft.com/office/drawing/2014/main" id="{1497319A-3F94-024C-9301-1862E1A4B4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5682" y="959017"/>
            <a:ext cx="4092558" cy="2583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183A9E7-AE3D-BF43-9155-1C276DEAEDC8}"/>
                  </a:ext>
                </a:extLst>
              </p:cNvPr>
              <p:cNvSpPr txBox="1"/>
              <p:nvPr/>
            </p:nvSpPr>
            <p:spPr>
              <a:xfrm>
                <a:off x="543932" y="3465339"/>
                <a:ext cx="3031856" cy="6158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i="0" dirty="0">
                    <a:latin typeface="+mj-lt"/>
                  </a:rPr>
                  <a:t>Sigmoid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p>
                        </m:sSup>
                      </m:den>
                    </m:f>
                  </m:oMath>
                </a14:m>
                <a:endParaRPr lang="en-US" sz="2400" i="0" dirty="0" err="1">
                  <a:latin typeface="+mj-lt"/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183A9E7-AE3D-BF43-9155-1C276DEAED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932" y="3465339"/>
                <a:ext cx="3031856" cy="615874"/>
              </a:xfrm>
              <a:prstGeom prst="rect">
                <a:avLst/>
              </a:prstGeom>
              <a:blipFill>
                <a:blip r:embed="rId4"/>
                <a:stretch>
                  <a:fillRect l="-1667" b="-102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8EA22B5-1576-CE4C-991A-AAF0EB75FFAF}"/>
                  </a:ext>
                </a:extLst>
              </p:cNvPr>
              <p:cNvSpPr txBox="1"/>
              <p:nvPr/>
            </p:nvSpPr>
            <p:spPr>
              <a:xfrm>
                <a:off x="5217053" y="3542444"/>
                <a:ext cx="319542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i="0" dirty="0">
                    <a:latin typeface="+mj-lt"/>
                  </a:rPr>
                  <a:t>tanh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=2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−1 </m:t>
                    </m:r>
                  </m:oMath>
                </a14:m>
                <a:endParaRPr lang="en-US" sz="2400" i="0" dirty="0" err="1">
                  <a:latin typeface="+mj-lt"/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8EA22B5-1576-CE4C-991A-AAF0EB75FF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7053" y="3542444"/>
                <a:ext cx="3195427" cy="461665"/>
              </a:xfrm>
              <a:prstGeom prst="rect">
                <a:avLst/>
              </a:prstGeom>
              <a:blipFill>
                <a:blip r:embed="rId5"/>
                <a:stretch>
                  <a:fillRect l="-1587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8" name="Picture 6" descr="http://cs231n.github.io/assets/nn1/relu.jpeg">
            <a:extLst>
              <a:ext uri="{FF2B5EF4-FFF2-40B4-BE49-F238E27FC236}">
                <a16:creationId xmlns:a16="http://schemas.microsoft.com/office/drawing/2014/main" id="{A847AAA7-36AC-964D-9950-9C29E50F48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670" y="4128844"/>
            <a:ext cx="3116876" cy="2104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C28B3A0-393F-104B-94ED-9DF09FF65B8D}"/>
                  </a:ext>
                </a:extLst>
              </p:cNvPr>
              <p:cNvSpPr txBox="1"/>
              <p:nvPr/>
            </p:nvSpPr>
            <p:spPr>
              <a:xfrm>
                <a:off x="754001" y="6233488"/>
                <a:ext cx="306654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i="0" dirty="0">
                    <a:latin typeface="+mj-lt"/>
                  </a:rPr>
                  <a:t>ReLU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max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⁡(0,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i="0" dirty="0" err="1">
                  <a:latin typeface="+mj-lt"/>
                </a:endParaRP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C28B3A0-393F-104B-94ED-9DF09FF65B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001" y="6233488"/>
                <a:ext cx="3066545" cy="461665"/>
              </a:xfrm>
              <a:prstGeom prst="rect">
                <a:avLst/>
              </a:prstGeom>
              <a:blipFill>
                <a:blip r:embed="rId7"/>
                <a:stretch>
                  <a:fillRect l="-1235" t="-10811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28D824A-79D2-0148-A1FB-80966FEE3C6E}"/>
                  </a:ext>
                </a:extLst>
              </p:cNvPr>
              <p:cNvSpPr txBox="1"/>
              <p:nvPr/>
            </p:nvSpPr>
            <p:spPr>
              <a:xfrm>
                <a:off x="4506208" y="6226814"/>
                <a:ext cx="452335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i="0" dirty="0">
                    <a:latin typeface="+mj-lt"/>
                  </a:rPr>
                  <a:t> Leaky </a:t>
                </a:r>
                <a:r>
                  <a:rPr lang="en-US" sz="2400" i="0" dirty="0" err="1">
                    <a:latin typeface="+mj-lt"/>
                  </a:rPr>
                  <a:t>ReLU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max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⁡(0.05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i="0" dirty="0" err="1">
                  <a:latin typeface="+mj-lt"/>
                </a:endParaRP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28D824A-79D2-0148-A1FB-80966FEE3C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6208" y="6226814"/>
                <a:ext cx="4523354" cy="461665"/>
              </a:xfrm>
              <a:prstGeom prst="rect">
                <a:avLst/>
              </a:prstGeom>
              <a:blipFill>
                <a:blip r:embed="rId8"/>
                <a:stretch>
                  <a:fillRect t="-7895" b="-2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3DA62F24-1AB4-A844-A9D6-4A6C93B5A29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07911" y="4158816"/>
            <a:ext cx="3848100" cy="20447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8F709DC-D24D-2F4F-BAC8-8C3BC871A2EC}"/>
              </a:ext>
            </a:extLst>
          </p:cNvPr>
          <p:cNvSpPr txBox="1"/>
          <p:nvPr/>
        </p:nvSpPr>
        <p:spPr>
          <a:xfrm>
            <a:off x="2503375" y="2495843"/>
            <a:ext cx="4609071" cy="193899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i="0" dirty="0">
                <a:latin typeface="+mj-lt"/>
              </a:rPr>
              <a:t>Different activation functions…</a:t>
            </a:r>
          </a:p>
          <a:p>
            <a:pPr marL="383539" indent="-342900">
              <a:buFont typeface="Arial" panose="020B0604020202020204" pitchFamily="34" charset="0"/>
              <a:buChar char="•"/>
            </a:pPr>
            <a:r>
              <a:rPr lang="en-US" sz="2400" i="0" dirty="0">
                <a:latin typeface="+mj-lt"/>
              </a:rPr>
              <a:t>Some are easier to “train” than others</a:t>
            </a:r>
          </a:p>
          <a:p>
            <a:pPr marL="383539" indent="-34290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Capture different types of information</a:t>
            </a:r>
            <a:endParaRPr lang="en-US" sz="2400" i="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731743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Gill Sans MT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/>
        <a:extLst>
          <a:ext uri="{C572A759-6A51-4108-AA02-DFA0A04FC94B}">
            <ma14:wrappingTextBoxFlag xmlns="" xmlns:ma14="http://schemas.microsoft.com/office/mac/drawingml/2011/main" val="1"/>
          </a:ext>
        </a:extLst>
      </a:spPr>
      <a:bodyPr wrap="none" lIns="0" tIns="0" rIns="0" bIns="0" rtlCol="0" anchor="ctr">
        <a:spAutoFit/>
      </a:bodyPr>
      <a:lstStyle>
        <a:defPPr algn="ctr">
          <a:defRPr sz="2400" i="0" dirty="0">
            <a:uFill>
              <a:solidFill/>
            </a:uFill>
            <a:latin typeface="+mj-lt"/>
          </a:defRPr>
        </a:defPPr>
      </a:lstStyle>
      <a:style>
        <a:lnRef idx="1">
          <a:schemeClr val="dk1"/>
        </a:lnRef>
        <a:fillRef idx="2">
          <a:schemeClr val="dk1"/>
        </a:fillRef>
        <a:effectRef idx="1">
          <a:schemeClr val="dk1"/>
        </a:effectRef>
        <a:fontRef idx="minor">
          <a:schemeClr val="dk1"/>
        </a:fontRef>
      </a: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  <a:txDef>
      <a:spPr>
        <a:noFill/>
      </a:spPr>
      <a:bodyPr wrap="none" rtlCol="0">
        <a:spAutoFit/>
      </a:bodyPr>
      <a:lstStyle>
        <a:defPPr>
          <a:defRPr sz="2400" i="0" dirty="0" err="1" smtClean="0">
            <a:latin typeface="+mj-lt"/>
          </a:defRPr>
        </a:defPPr>
      </a:lstStyle>
    </a:tx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Gill Sans"/>
        <a:ea typeface="Gill Sans"/>
        <a:cs typeface="Gill Sans"/>
      </a:majorFont>
      <a:minorFont>
        <a:latin typeface="Gill Sans"/>
        <a:ea typeface="Gill Sans"/>
        <a:cs typeface="Gill San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D4FB79"/>
        </a:solidFill>
        <a:ln w="12700" cap="flat">
          <a:solidFill>
            <a:srgbClr val="000000"/>
          </a:solidFill>
          <a:prstDash val="solid"/>
          <a:round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40640" marR="40640" indent="0" algn="ctr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>
              <a:solidFill>
                <a:srgbClr val="000000"/>
              </a:solidFill>
            </a:uFill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38100" cap="flat">
          <a:solidFill>
            <a:srgbClr val="000000"/>
          </a:solidFill>
          <a:prstDash val="solid"/>
          <a:round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40639" marR="40639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>
              <a:solidFill>
                <a:srgbClr val="000000"/>
              </a:solidFill>
            </a:uFill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18462</TotalTime>
  <Words>878</Words>
  <Application>Microsoft Macintosh PowerPoint</Application>
  <PresentationFormat>On-screen Show (4:3)</PresentationFormat>
  <Paragraphs>235</Paragraphs>
  <Slides>21</Slides>
  <Notes>2</Notes>
  <HiddenSlides>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9" baseType="lpstr">
      <vt:lpstr>Arial</vt:lpstr>
      <vt:lpstr>Cambria Math</vt:lpstr>
      <vt:lpstr>Gill Sans</vt:lpstr>
      <vt:lpstr>Gill Sans MT</vt:lpstr>
      <vt:lpstr>Lucida Grande</vt:lpstr>
      <vt:lpstr>Times New Roman</vt:lpstr>
      <vt:lpstr>Wingdings</vt:lpstr>
      <vt:lpstr>Office Theme</vt:lpstr>
      <vt:lpstr>Lecture 17 Neural Networks CS 506 &amp; EC 500</vt:lpstr>
      <vt:lpstr>Outline</vt:lpstr>
      <vt:lpstr>Recall multiclass logistic regression </vt:lpstr>
      <vt:lpstr>Recall multiclass logistic regression </vt:lpstr>
      <vt:lpstr>Recall multiclass logistic regression </vt:lpstr>
      <vt:lpstr>How can we generalize this?</vt:lpstr>
      <vt:lpstr>An abstract neuron</vt:lpstr>
      <vt:lpstr>Common activation functions</vt:lpstr>
      <vt:lpstr>Common activation functions</vt:lpstr>
      <vt:lpstr>Layered architecture</vt:lpstr>
      <vt:lpstr>Layered architecture</vt:lpstr>
      <vt:lpstr>Layered architecture</vt:lpstr>
      <vt:lpstr>Layered architecture</vt:lpstr>
      <vt:lpstr>Training and regularization</vt:lpstr>
      <vt:lpstr>Fitting the model = minimizing loss</vt:lpstr>
      <vt:lpstr>Fitting the model = minimizing loss</vt:lpstr>
      <vt:lpstr>Training and regularization</vt:lpstr>
      <vt:lpstr>Why do we not use linear thresholds?</vt:lpstr>
      <vt:lpstr>Deep learning in Python</vt:lpstr>
      <vt:lpstr>Some things to remember</vt:lpstr>
      <vt:lpstr>Further reading</vt:lpstr>
    </vt:vector>
  </TitlesOfParts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Privacy of Secured Computations</dc:title>
  <dc:creator>asmith</dc:creator>
  <cp:lastModifiedBy>Adam Smith</cp:lastModifiedBy>
  <cp:revision>933</cp:revision>
  <cp:lastPrinted>2018-01-18T16:44:21Z</cp:lastPrinted>
  <dcterms:modified xsi:type="dcterms:W3CDTF">2018-04-03T21:21:08Z</dcterms:modified>
</cp:coreProperties>
</file>